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261" r:id="rId6"/>
    <p:sldId id="263" r:id="rId7"/>
    <p:sldId id="257" r:id="rId8"/>
    <p:sldId id="258" r:id="rId9"/>
    <p:sldId id="259" r:id="rId10"/>
    <p:sldId id="278" r:id="rId11"/>
    <p:sldId id="260" r:id="rId12"/>
    <p:sldId id="280" r:id="rId13"/>
    <p:sldId id="269" r:id="rId14"/>
    <p:sldId id="264" r:id="rId15"/>
    <p:sldId id="265" r:id="rId16"/>
    <p:sldId id="266" r:id="rId17"/>
    <p:sldId id="267" r:id="rId18"/>
    <p:sldId id="271" r:id="rId19"/>
    <p:sldId id="268" r:id="rId20"/>
    <p:sldId id="272" r:id="rId21"/>
    <p:sldId id="279"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1" autoAdjust="0"/>
    <p:restoredTop sz="94660"/>
  </p:normalViewPr>
  <p:slideViewPr>
    <p:cSldViewPr snapToGrid="0">
      <p:cViewPr varScale="1">
        <p:scale>
          <a:sx n="157" d="100"/>
          <a:sy n="157" d="100"/>
        </p:scale>
        <p:origin x="8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19AA-D1C9-E536-8BD4-7789921EF4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4FA4032-3870-00D9-00D1-EFF8C33F18C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E02784A-0416-595E-0B72-55B23BB08420}"/>
              </a:ext>
            </a:extLst>
          </p:cNvPr>
          <p:cNvSpPr>
            <a:spLocks noGrp="1"/>
          </p:cNvSpPr>
          <p:nvPr>
            <p:ph type="dt" sz="half" idx="10"/>
          </p:nvPr>
        </p:nvSpPr>
        <p:spPr>
          <a:xfrm>
            <a:off x="1237672" y="6356350"/>
            <a:ext cx="2343727" cy="365125"/>
          </a:xfrm>
          <a:prstGeom prst="rect">
            <a:avLst/>
          </a:prstGeom>
        </p:spPr>
        <p:txBody>
          <a:bodyPr/>
          <a:lstStyle/>
          <a:p>
            <a:fld id="{01FCF8B1-825F-4968-9C3C-44013AF7603D}" type="datetimeFigureOut">
              <a:rPr lang="en-AU" smtClean="0"/>
              <a:t>19/2/2024</a:t>
            </a:fld>
            <a:endParaRPr lang="en-AU"/>
          </a:p>
        </p:txBody>
      </p:sp>
      <p:sp>
        <p:nvSpPr>
          <p:cNvPr id="5" name="Footer Placeholder 4">
            <a:extLst>
              <a:ext uri="{FF2B5EF4-FFF2-40B4-BE49-F238E27FC236}">
                <a16:creationId xmlns:a16="http://schemas.microsoft.com/office/drawing/2014/main" id="{7BB3C763-9558-1660-64B0-2D51C7FB6EF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CD43D95-1D7C-C614-FC67-DC5B071A15B6}"/>
              </a:ext>
            </a:extLst>
          </p:cNvPr>
          <p:cNvSpPr>
            <a:spLocks noGrp="1"/>
          </p:cNvSpPr>
          <p:nvPr>
            <p:ph type="sldNum" sz="quarter" idx="12"/>
          </p:nvPr>
        </p:nvSpPr>
        <p:spPr>
          <a:xfrm>
            <a:off x="8610600" y="6356350"/>
            <a:ext cx="2343728" cy="365125"/>
          </a:xfrm>
          <a:prstGeom prst="rect">
            <a:avLst/>
          </a:prstGeom>
        </p:spPr>
        <p:txBody>
          <a:bodyPr/>
          <a:lstStyle/>
          <a:p>
            <a:fld id="{6798C2E6-C807-4B02-895D-F24BD912BB36}" type="slidenum">
              <a:rPr lang="en-AU" smtClean="0"/>
              <a:t>‹#›</a:t>
            </a:fld>
            <a:endParaRPr lang="en-AU"/>
          </a:p>
        </p:txBody>
      </p:sp>
      <p:pic>
        <p:nvPicPr>
          <p:cNvPr id="7" name="Picture 6">
            <a:extLst>
              <a:ext uri="{FF2B5EF4-FFF2-40B4-BE49-F238E27FC236}">
                <a16:creationId xmlns:a16="http://schemas.microsoft.com/office/drawing/2014/main" id="{E79C333E-38C2-57E6-6F92-1F90D6034C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6591" y="280843"/>
            <a:ext cx="2098818" cy="2086212"/>
          </a:xfrm>
          <a:prstGeom prst="rect">
            <a:avLst/>
          </a:prstGeom>
          <a:noFill/>
          <a:ln>
            <a:noFill/>
          </a:ln>
        </p:spPr>
      </p:pic>
    </p:spTree>
    <p:extLst>
      <p:ext uri="{BB962C8B-B14F-4D97-AF65-F5344CB8AC3E}">
        <p14:creationId xmlns:p14="http://schemas.microsoft.com/office/powerpoint/2010/main" val="3650784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550-3717-62F0-4B76-3AB72970EA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1A3DAA3-5747-9A5C-5449-7247F506F7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A5EB8B7-0564-EA53-750A-558FEA6307C9}"/>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5" name="Footer Placeholder 4">
            <a:extLst>
              <a:ext uri="{FF2B5EF4-FFF2-40B4-BE49-F238E27FC236}">
                <a16:creationId xmlns:a16="http://schemas.microsoft.com/office/drawing/2014/main" id="{2D0DE486-F13A-8297-F625-29425B25E4BE}"/>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E4D7C8C0-E02F-D7DB-D98C-92F903EE6F0E}"/>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70350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BBEF9-E5C2-69A5-391E-FF59BC396B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6E29B5-2789-8EDD-2E18-B8F63183A5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2074DD-9B27-7086-8371-93A24800261E}"/>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5" name="Footer Placeholder 4">
            <a:extLst>
              <a:ext uri="{FF2B5EF4-FFF2-40B4-BE49-F238E27FC236}">
                <a16:creationId xmlns:a16="http://schemas.microsoft.com/office/drawing/2014/main" id="{D61145F5-4C9A-A923-CD64-967E739A802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16E9259-2A32-7567-DF7B-286DDCBAF4CD}"/>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10621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9C04-DC3F-887F-FB12-A225A25AEB49}"/>
              </a:ext>
            </a:extLst>
          </p:cNvPr>
          <p:cNvSpPr>
            <a:spLocks noGrp="1"/>
          </p:cNvSpPr>
          <p:nvPr>
            <p:ph type="title"/>
          </p:nvPr>
        </p:nvSpPr>
        <p:spPr>
          <a:xfrm>
            <a:off x="838200" y="365125"/>
            <a:ext cx="9857509"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22E2BCF-0F47-0B8B-5E4A-3ADDE91B10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D45203-95C0-E95A-DC50-FE84644C6CA6}"/>
              </a:ext>
            </a:extLst>
          </p:cNvPr>
          <p:cNvSpPr>
            <a:spLocks noGrp="1"/>
          </p:cNvSpPr>
          <p:nvPr>
            <p:ph type="dt" sz="half" idx="10"/>
          </p:nvPr>
        </p:nvSpPr>
        <p:spPr>
          <a:xfrm>
            <a:off x="1219200" y="6356350"/>
            <a:ext cx="2362200" cy="365125"/>
          </a:xfrm>
          <a:prstGeom prst="rect">
            <a:avLst/>
          </a:prstGeom>
        </p:spPr>
        <p:txBody>
          <a:bodyPr/>
          <a:lstStyle/>
          <a:p>
            <a:fld id="{01FCF8B1-825F-4968-9C3C-44013AF7603D}" type="datetimeFigureOut">
              <a:rPr lang="en-AU" smtClean="0"/>
              <a:t>19/2/2024</a:t>
            </a:fld>
            <a:endParaRPr lang="en-AU"/>
          </a:p>
        </p:txBody>
      </p:sp>
      <p:sp>
        <p:nvSpPr>
          <p:cNvPr id="5" name="Footer Placeholder 4">
            <a:extLst>
              <a:ext uri="{FF2B5EF4-FFF2-40B4-BE49-F238E27FC236}">
                <a16:creationId xmlns:a16="http://schemas.microsoft.com/office/drawing/2014/main" id="{0EC2A2F4-BDA8-EB7D-5412-A8F54BA1E52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3B52AF8-0A31-21A4-7701-173047BAA09D}"/>
              </a:ext>
            </a:extLst>
          </p:cNvPr>
          <p:cNvSpPr>
            <a:spLocks noGrp="1"/>
          </p:cNvSpPr>
          <p:nvPr>
            <p:ph type="sldNum" sz="quarter" idx="12"/>
          </p:nvPr>
        </p:nvSpPr>
        <p:spPr>
          <a:xfrm>
            <a:off x="8610600" y="6356350"/>
            <a:ext cx="2362200" cy="365125"/>
          </a:xfrm>
          <a:prstGeom prst="rect">
            <a:avLst/>
          </a:prstGeom>
        </p:spPr>
        <p:txBody>
          <a:bodyPr/>
          <a:lstStyle/>
          <a:p>
            <a:fld id="{6798C2E6-C807-4B02-895D-F24BD912BB36}" type="slidenum">
              <a:rPr lang="en-AU" smtClean="0"/>
              <a:t>‹#›</a:t>
            </a:fld>
            <a:endParaRPr lang="en-AU"/>
          </a:p>
        </p:txBody>
      </p:sp>
      <p:pic>
        <p:nvPicPr>
          <p:cNvPr id="9" name="Picture 8">
            <a:extLst>
              <a:ext uri="{FF2B5EF4-FFF2-40B4-BE49-F238E27FC236}">
                <a16:creationId xmlns:a16="http://schemas.microsoft.com/office/drawing/2014/main" id="{70DA98EE-1209-686B-F509-D8D115D090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45934" y="438158"/>
            <a:ext cx="1057275" cy="1050925"/>
          </a:xfrm>
          <a:prstGeom prst="rect">
            <a:avLst/>
          </a:prstGeom>
          <a:noFill/>
          <a:ln>
            <a:noFill/>
          </a:ln>
        </p:spPr>
      </p:pic>
    </p:spTree>
    <p:extLst>
      <p:ext uri="{BB962C8B-B14F-4D97-AF65-F5344CB8AC3E}">
        <p14:creationId xmlns:p14="http://schemas.microsoft.com/office/powerpoint/2010/main" val="27394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0167-0671-801C-90CC-D3A12CE260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13A1BB7-9CC6-CA23-D914-8A3844CB0D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B87F4-0273-0584-C8C8-84B8AF6F7910}"/>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5" name="Footer Placeholder 4">
            <a:extLst>
              <a:ext uri="{FF2B5EF4-FFF2-40B4-BE49-F238E27FC236}">
                <a16:creationId xmlns:a16="http://schemas.microsoft.com/office/drawing/2014/main" id="{9C2A4587-939A-8FE5-550C-A24C1A49DD09}"/>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731F787-FB5D-3561-9248-6896CC0BCC07}"/>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12774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CDE7-ACDD-22E9-62F2-0F411F48C0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6C8A5C-2F1B-C6B4-6B53-EE83294583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6A68C9C-5528-12E0-31E6-9E15977B73F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E88A381-50A6-BEA7-8D6F-40B789C28FAD}"/>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6" name="Footer Placeholder 5">
            <a:extLst>
              <a:ext uri="{FF2B5EF4-FFF2-40B4-BE49-F238E27FC236}">
                <a16:creationId xmlns:a16="http://schemas.microsoft.com/office/drawing/2014/main" id="{DF8C3F45-11BF-D4B5-6015-00FB3C9A57D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6C7DB7A-5A84-045B-2344-134D210E8A03}"/>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05244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0F63-0919-B4BA-666D-6E484A83B6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0FB705-DAF9-C76B-A694-023497DB57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E4187-250D-ED0C-06B9-7FF29A6508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31A2804-8151-7D9B-2F9E-6558799F61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60925-42D5-34C4-DF56-ECD575978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47440A7-5AF6-AAAA-DE94-C96EF0D3AD4F}"/>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8" name="Footer Placeholder 7">
            <a:extLst>
              <a:ext uri="{FF2B5EF4-FFF2-40B4-BE49-F238E27FC236}">
                <a16:creationId xmlns:a16="http://schemas.microsoft.com/office/drawing/2014/main" id="{B22B3816-54E6-ED6F-4714-1F4B5DE084B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FEA0C6CC-061F-394B-8BB5-89C56021558B}"/>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88165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0255-297F-C0F4-79F3-63BB559720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492A569-0445-D705-4F24-FAB5D06D052C}"/>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4" name="Footer Placeholder 3">
            <a:extLst>
              <a:ext uri="{FF2B5EF4-FFF2-40B4-BE49-F238E27FC236}">
                <a16:creationId xmlns:a16="http://schemas.microsoft.com/office/drawing/2014/main" id="{99610963-C258-3D1E-7231-C39FD038609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7B114AAC-64A1-8CA0-C96B-7DD136D15AD7}"/>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293703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63C81-78AA-BF03-F44A-B6888C105C41}"/>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3" name="Footer Placeholder 2">
            <a:extLst>
              <a:ext uri="{FF2B5EF4-FFF2-40B4-BE49-F238E27FC236}">
                <a16:creationId xmlns:a16="http://schemas.microsoft.com/office/drawing/2014/main" id="{2181B43A-4ADE-4789-9576-A8D455AFA50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735D2709-A4EA-1442-290E-79F3943EB478}"/>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50064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3848-A415-C032-A46E-09D295C38C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03A6B96-32B9-A192-EDA8-1E5F7DF9642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1F62227-D555-493A-4690-36FD112DB5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388CF-7BEF-8D52-0A0E-7AAF7DB91463}"/>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6" name="Footer Placeholder 5">
            <a:extLst>
              <a:ext uri="{FF2B5EF4-FFF2-40B4-BE49-F238E27FC236}">
                <a16:creationId xmlns:a16="http://schemas.microsoft.com/office/drawing/2014/main" id="{F76485DC-4423-BED0-B131-AB2F2CF0503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8FD18699-975D-7103-3A98-EA3A9131E482}"/>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19642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87F3-33C4-443A-6BCD-35B8AF9A4D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DA25E48-9C9E-64E4-A759-E1DDBA9F46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378F036-17EF-1F27-F57D-BDBD41F376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D7E33-2B91-4DE2-AB53-A124582515CC}"/>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19/2/2024</a:t>
            </a:fld>
            <a:endParaRPr lang="en-AU"/>
          </a:p>
        </p:txBody>
      </p:sp>
      <p:sp>
        <p:nvSpPr>
          <p:cNvPr id="6" name="Footer Placeholder 5">
            <a:extLst>
              <a:ext uri="{FF2B5EF4-FFF2-40B4-BE49-F238E27FC236}">
                <a16:creationId xmlns:a16="http://schemas.microsoft.com/office/drawing/2014/main" id="{29656EA9-6405-84B1-2DED-78A5168526E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5B350AAB-8868-2EB5-5CF1-98E9205CA960}"/>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217334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59BDC-FDAD-53C2-A9EA-8F70795C2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56907A5-F50C-0AF2-9E59-4C4822809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771C10EA-7925-C72E-58E5-54495F4E7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8C2E6-C807-4B02-895D-F24BD912BB36}" type="slidenum">
              <a:rPr lang="en-AU" smtClean="0"/>
              <a:t>‹#›</a:t>
            </a:fld>
            <a:endParaRPr lang="en-AU"/>
          </a:p>
        </p:txBody>
      </p:sp>
      <p:pic>
        <p:nvPicPr>
          <p:cNvPr id="9" name="Picture 8">
            <a:extLst>
              <a:ext uri="{FF2B5EF4-FFF2-40B4-BE49-F238E27FC236}">
                <a16:creationId xmlns:a16="http://schemas.microsoft.com/office/drawing/2014/main" id="{00CC41C8-A4B3-7681-54B6-DB341BCB87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481277"/>
            <a:ext cx="12192000" cy="1376723"/>
          </a:xfrm>
          <a:prstGeom prst="rect">
            <a:avLst/>
          </a:prstGeom>
        </p:spPr>
      </p:pic>
    </p:spTree>
    <p:extLst>
      <p:ext uri="{BB962C8B-B14F-4D97-AF65-F5344CB8AC3E}">
        <p14:creationId xmlns:p14="http://schemas.microsoft.com/office/powerpoint/2010/main" val="2361953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und blue and white logo with a beach and a sun&#10;&#10;Description automatically generated">
            <a:extLst>
              <a:ext uri="{FF2B5EF4-FFF2-40B4-BE49-F238E27FC236}">
                <a16:creationId xmlns:a16="http://schemas.microsoft.com/office/drawing/2014/main" id="{87480AD9-6FB9-6565-4F4E-FFD6ADA00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538" y="336156"/>
            <a:ext cx="4154923" cy="4154923"/>
          </a:xfrm>
          <a:prstGeom prst="rect">
            <a:avLst/>
          </a:prstGeom>
        </p:spPr>
      </p:pic>
      <p:sp>
        <p:nvSpPr>
          <p:cNvPr id="2" name="Title 1">
            <a:extLst>
              <a:ext uri="{FF2B5EF4-FFF2-40B4-BE49-F238E27FC236}">
                <a16:creationId xmlns:a16="http://schemas.microsoft.com/office/drawing/2014/main" id="{B293199D-CD90-4674-6C00-B2D6E4103F1C}"/>
              </a:ext>
            </a:extLst>
          </p:cNvPr>
          <p:cNvSpPr txBox="1">
            <a:spLocks/>
          </p:cNvSpPr>
          <p:nvPr/>
        </p:nvSpPr>
        <p:spPr>
          <a:xfrm>
            <a:off x="3865836" y="4760580"/>
            <a:ext cx="4460325" cy="45631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b="1" dirty="0">
                <a:latin typeface="Arial" panose="020B0604020202020204" pitchFamily="34" charset="0"/>
                <a:cs typeface="Arial" panose="020B0604020202020204" pitchFamily="34" charset="0"/>
              </a:rPr>
              <a:t>6-15 JANUARY 2025</a:t>
            </a:r>
          </a:p>
        </p:txBody>
      </p:sp>
    </p:spTree>
    <p:extLst>
      <p:ext uri="{BB962C8B-B14F-4D97-AF65-F5344CB8AC3E}">
        <p14:creationId xmlns:p14="http://schemas.microsoft.com/office/powerpoint/2010/main" val="233455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What is a Contingent?</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10311653" cy="4351338"/>
          </a:xfrm>
        </p:spPr>
        <p:txBody>
          <a:bodyPr>
            <a:normAutofit fontScale="92500" lnSpcReduction="10000"/>
          </a:bodyPr>
          <a:lstStyle/>
          <a:p>
            <a:pPr>
              <a:spcAft>
                <a:spcPts val="1200"/>
              </a:spcAft>
            </a:pPr>
            <a:r>
              <a:rPr lang="en-AU" sz="2000" dirty="0">
                <a:latin typeface="Arial" panose="020B0604020202020204" pitchFamily="34" charset="0"/>
                <a:cs typeface="Arial" panose="020B0604020202020204" pitchFamily="34" charset="0"/>
              </a:rPr>
              <a:t>The Contingents are the state-wide/national groups which you belong to and attend the Jamboree on behalf of (example: VIC, SA, TAS, New Zealand, etc)</a:t>
            </a:r>
          </a:p>
          <a:p>
            <a:pPr>
              <a:spcAft>
                <a:spcPts val="1200"/>
              </a:spcAft>
            </a:pPr>
            <a:r>
              <a:rPr lang="en-AU" sz="2000" dirty="0">
                <a:latin typeface="Arial" panose="020B0604020202020204" pitchFamily="34" charset="0"/>
                <a:cs typeface="Arial" panose="020B0604020202020204" pitchFamily="34" charset="0"/>
              </a:rPr>
              <a:t>Contingents are responsible for all the youth members and leaders from their home state whilst they are at the Jamboree</a:t>
            </a:r>
          </a:p>
          <a:p>
            <a:pPr>
              <a:spcAft>
                <a:spcPts val="1200"/>
              </a:spcAft>
            </a:pPr>
            <a:r>
              <a:rPr lang="en-AU" sz="2000" dirty="0">
                <a:latin typeface="Arial" panose="020B0604020202020204" pitchFamily="34" charset="0"/>
                <a:cs typeface="Arial" panose="020B0604020202020204" pitchFamily="34" charset="0"/>
              </a:rPr>
              <a:t>Overseas Scouts and Leaders will also be part of a contingent for their home country</a:t>
            </a:r>
          </a:p>
          <a:p>
            <a:pPr>
              <a:spcAft>
                <a:spcPts val="1200"/>
              </a:spcAft>
            </a:pPr>
            <a:r>
              <a:rPr lang="en-AU" sz="2000" dirty="0">
                <a:latin typeface="Arial" panose="020B0604020202020204" pitchFamily="34" charset="0"/>
                <a:cs typeface="Arial" panose="020B0604020202020204" pitchFamily="34" charset="0"/>
              </a:rPr>
              <a:t>The cost of attending the Jamboree is dependent on your Contingent, based mainly around the transport to the Jamboree that they have chosen </a:t>
            </a:r>
          </a:p>
          <a:p>
            <a:pPr>
              <a:spcAft>
                <a:spcPts val="1200"/>
              </a:spcAft>
            </a:pPr>
            <a:r>
              <a:rPr lang="en-AU" sz="2000" dirty="0">
                <a:latin typeface="Arial" panose="020B0604020202020204" pitchFamily="34" charset="0"/>
                <a:cs typeface="Arial" panose="020B0604020202020204" pitchFamily="34" charset="0"/>
              </a:rPr>
              <a:t>Each Contingent will issue merchandise for their members which may include a polo shirt, luggage bag, backpack, lunchbox, etc (check with your Contingent)</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a:p>
            <a:pPr>
              <a:spcAft>
                <a:spcPts val="1200"/>
              </a:spcAft>
            </a:pPr>
            <a:r>
              <a:rPr lang="en-AU" sz="2000" dirty="0">
                <a:latin typeface="Arial" panose="020B0604020202020204" pitchFamily="34" charset="0"/>
                <a:cs typeface="Arial" panose="020B0604020202020204" pitchFamily="34" charset="0"/>
              </a:rPr>
              <a:t>The CMT (Contingent Management Team) are a group of adults who manage and run all aspects of each Contingent. They are your main point of contact for the Jamboree</a:t>
            </a:r>
          </a:p>
        </p:txBody>
      </p:sp>
    </p:spTree>
    <p:extLst>
      <p:ext uri="{BB962C8B-B14F-4D97-AF65-F5344CB8AC3E}">
        <p14:creationId xmlns:p14="http://schemas.microsoft.com/office/powerpoint/2010/main" val="215891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How do you qualify to attend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520367"/>
            <a:ext cx="10684859" cy="4351338"/>
          </a:xfrm>
        </p:spPr>
        <p:txBody>
          <a:bodyPr>
            <a:noAutofit/>
          </a:bodyPr>
          <a:lstStyle/>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be a current registered Scout Section Member at the time of the event and through until at least 15 January 2025.</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not have had their 15</a:t>
            </a:r>
            <a:r>
              <a:rPr lang="en-AU" sz="1530" baseline="30000" dirty="0">
                <a:latin typeface="Arial" panose="020B0604020202020204" pitchFamily="34" charset="0"/>
                <a:cs typeface="Arial" panose="020B0604020202020204" pitchFamily="34" charset="0"/>
              </a:rPr>
              <a:t>th</a:t>
            </a:r>
            <a:r>
              <a:rPr lang="en-AU" sz="1530" dirty="0">
                <a:latin typeface="Arial" panose="020B0604020202020204" pitchFamily="34" charset="0"/>
                <a:cs typeface="Arial" panose="020B0604020202020204" pitchFamily="34" charset="0"/>
              </a:rPr>
              <a:t> birthday as of 6 January 2025</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have met the requirements, before 1st December 2024</a:t>
            </a:r>
            <a:br>
              <a:rPr lang="en-AU" sz="1530" dirty="0">
                <a:latin typeface="Arial" panose="020B0604020202020204" pitchFamily="34" charset="0"/>
                <a:cs typeface="Arial" panose="020B0604020202020204" pitchFamily="34" charset="0"/>
              </a:rPr>
            </a:br>
            <a:r>
              <a:rPr lang="en-AU" sz="1530" i="1" dirty="0">
                <a:latin typeface="Arial" panose="020B0604020202020204" pitchFamily="34" charset="0"/>
                <a:cs typeface="Arial" panose="020B0604020202020204" pitchFamily="34" charset="0"/>
              </a:rPr>
              <a:t>Program Essentials Milestone 1, as well as Outdoor Adventure Skills Stage 3 in Bushcraft, Bushwalking, and Camping</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have completed 10 nights camping under canvas with the Unit or Patrol at a Scout camp. Three of those nights must be consecutive and camping with family or school is not considered within the ten nights.</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have approval from the Unit Council</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have consent from their parents/guardians</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Must be considered by their parents/guardians and Unit Council to be of both sufficient maturity and good behaviour to successfully participate in the event.</a:t>
            </a:r>
          </a:p>
          <a:p>
            <a:pPr>
              <a:spcAft>
                <a:spcPts val="800"/>
              </a:spcAft>
              <a:buFont typeface="Arial" panose="020B0604020202020204" pitchFamily="34" charset="0"/>
              <a:buChar char="•"/>
            </a:pPr>
            <a:r>
              <a:rPr lang="en-AU" sz="1530" dirty="0">
                <a:latin typeface="Arial" panose="020B0604020202020204" pitchFamily="34" charset="0"/>
                <a:cs typeface="Arial" panose="020B0604020202020204" pitchFamily="34" charset="0"/>
              </a:rPr>
              <a:t>Be approved by their Contingent Leader in line with their Branch policy.</a:t>
            </a:r>
          </a:p>
          <a:p>
            <a:pPr marL="0" indent="0">
              <a:spcAft>
                <a:spcPts val="800"/>
              </a:spcAft>
              <a:buNone/>
            </a:pPr>
            <a:br>
              <a:rPr lang="en-AU" sz="1530" dirty="0">
                <a:latin typeface="Arial" panose="020B0604020202020204" pitchFamily="34" charset="0"/>
                <a:cs typeface="Arial" panose="020B0604020202020204" pitchFamily="34" charset="0"/>
              </a:rPr>
            </a:br>
            <a:endParaRPr lang="en-AU" sz="153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105222-30C5-AE96-C2F4-AC49270810EA}"/>
              </a:ext>
            </a:extLst>
          </p:cNvPr>
          <p:cNvSpPr txBox="1"/>
          <p:nvPr/>
        </p:nvSpPr>
        <p:spPr>
          <a:xfrm>
            <a:off x="464557" y="1091491"/>
            <a:ext cx="2856488" cy="430887"/>
          </a:xfrm>
          <a:prstGeom prst="rect">
            <a:avLst/>
          </a:prstGeom>
          <a:noFill/>
        </p:spPr>
        <p:txBody>
          <a:bodyPr wrap="square" rtlCol="0">
            <a:spAutoFit/>
          </a:bodyPr>
          <a:lstStyle/>
          <a:p>
            <a:r>
              <a:rPr lang="en-US" sz="2200" b="1" dirty="0">
                <a:solidFill>
                  <a:schemeClr val="bg1"/>
                </a:solidFill>
                <a:highlight>
                  <a:srgbClr val="008000"/>
                </a:highlight>
                <a:latin typeface="Arial" panose="020B0604020202020204" pitchFamily="34" charset="0"/>
                <a:cs typeface="Arial" panose="020B0604020202020204" pitchFamily="34" charset="0"/>
              </a:rPr>
              <a:t>SCOUTS</a:t>
            </a:r>
          </a:p>
        </p:txBody>
      </p:sp>
    </p:spTree>
    <p:extLst>
      <p:ext uri="{BB962C8B-B14F-4D97-AF65-F5344CB8AC3E}">
        <p14:creationId xmlns:p14="http://schemas.microsoft.com/office/powerpoint/2010/main" val="3214977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How do you qualify to attend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974411"/>
            <a:ext cx="10684859" cy="4351338"/>
          </a:xfrm>
        </p:spPr>
        <p:txBody>
          <a:bodyPr>
            <a:noAutofit/>
          </a:bodyPr>
          <a:lstStyle/>
          <a:p>
            <a:pPr marL="0" indent="0" algn="ctr">
              <a:spcAft>
                <a:spcPts val="1600"/>
              </a:spcAft>
              <a:buNone/>
            </a:pPr>
            <a:r>
              <a:rPr lang="en-AU" sz="1600" i="1" dirty="0">
                <a:latin typeface="Arial" panose="020B0604020202020204" pitchFamily="34" charset="0"/>
                <a:cs typeface="Arial" panose="020B0604020202020204" pitchFamily="34" charset="0"/>
              </a:rPr>
              <a:t>An eligible Venturer Scout choosing this category will be assigned to a Unit and a Patrol comprising of Scouts. They will engage as a Scout in all activities and responsibilities.</a:t>
            </a:r>
          </a:p>
          <a:p>
            <a:pPr>
              <a:spcAft>
                <a:spcPts val="1600"/>
              </a:spcAft>
              <a:buFont typeface="Arial" panose="020B0604020202020204" pitchFamily="34" charset="0"/>
              <a:buChar char="•"/>
            </a:pPr>
            <a:r>
              <a:rPr lang="en-AU" sz="1600" dirty="0">
                <a:latin typeface="Arial" panose="020B0604020202020204" pitchFamily="34" charset="0"/>
                <a:cs typeface="Arial" panose="020B0604020202020204" pitchFamily="34" charset="0"/>
              </a:rPr>
              <a:t>Must be a current registered Youth Member at the time of application and through until at least 15 January 2025.</a:t>
            </a:r>
          </a:p>
          <a:p>
            <a:pPr>
              <a:spcAft>
                <a:spcPts val="1600"/>
              </a:spcAft>
              <a:buFont typeface="Arial" panose="020B0604020202020204" pitchFamily="34" charset="0"/>
              <a:buChar char="•"/>
            </a:pPr>
            <a:r>
              <a:rPr lang="en-AU" sz="1600" dirty="0">
                <a:latin typeface="Arial" panose="020B0604020202020204" pitchFamily="34" charset="0"/>
                <a:cs typeface="Arial" panose="020B0604020202020204" pitchFamily="34" charset="0"/>
              </a:rPr>
              <a:t>Must not have had their 17th birthday as of 6 January 2025</a:t>
            </a:r>
          </a:p>
          <a:p>
            <a:pPr>
              <a:spcAft>
                <a:spcPts val="1600"/>
              </a:spcAft>
              <a:buFont typeface="Arial" panose="020B0604020202020204" pitchFamily="34" charset="0"/>
              <a:buChar char="•"/>
            </a:pPr>
            <a:r>
              <a:rPr lang="en-AU" sz="1600" dirty="0">
                <a:latin typeface="Arial" panose="020B0604020202020204" pitchFamily="34" charset="0"/>
                <a:cs typeface="Arial" panose="020B0604020202020204" pitchFamily="34" charset="0"/>
              </a:rPr>
              <a:t>Have approval of their Unit Council and Group Leader</a:t>
            </a:r>
          </a:p>
          <a:p>
            <a:pPr>
              <a:spcAft>
                <a:spcPts val="1600"/>
              </a:spcAft>
              <a:buFont typeface="Arial" panose="020B0604020202020204" pitchFamily="34" charset="0"/>
              <a:buChar char="•"/>
            </a:pPr>
            <a:r>
              <a:rPr lang="en-AU" sz="1600" dirty="0">
                <a:latin typeface="Arial" panose="020B0604020202020204" pitchFamily="34" charset="0"/>
                <a:cs typeface="Arial" panose="020B0604020202020204" pitchFamily="34" charset="0"/>
              </a:rPr>
              <a:t>Must have met the requirements, before 1st December 2024: </a:t>
            </a:r>
            <a:br>
              <a:rPr lang="en-AU" sz="1600" dirty="0">
                <a:latin typeface="Arial" panose="020B0604020202020204" pitchFamily="34" charset="0"/>
                <a:cs typeface="Arial" panose="020B0604020202020204" pitchFamily="34" charset="0"/>
              </a:rPr>
            </a:br>
            <a:r>
              <a:rPr lang="en-AU" sz="1600" i="1" dirty="0">
                <a:latin typeface="Arial" panose="020B0604020202020204" pitchFamily="34" charset="0"/>
                <a:cs typeface="Arial" panose="020B0604020202020204" pitchFamily="34" charset="0"/>
              </a:rPr>
              <a:t>Program Essentials Introduction to Section for Venturer Scouts, as well as Outdoor Adventure Skills Stage 3 in each of Bushcraft, Bushwalking, and Camping.</a:t>
            </a:r>
          </a:p>
          <a:p>
            <a:pPr marL="0" indent="0">
              <a:spcAft>
                <a:spcPts val="1600"/>
              </a:spcAft>
              <a:buNone/>
            </a:pPr>
            <a:br>
              <a:rPr lang="en-AU" sz="1530" dirty="0">
                <a:latin typeface="Arial" panose="020B0604020202020204" pitchFamily="34" charset="0"/>
                <a:cs typeface="Arial" panose="020B0604020202020204" pitchFamily="34" charset="0"/>
              </a:rPr>
            </a:br>
            <a:endParaRPr lang="en-AU" sz="153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105222-30C5-AE96-C2F4-AC49270810EA}"/>
              </a:ext>
            </a:extLst>
          </p:cNvPr>
          <p:cNvSpPr txBox="1"/>
          <p:nvPr/>
        </p:nvSpPr>
        <p:spPr>
          <a:xfrm>
            <a:off x="464556" y="1091491"/>
            <a:ext cx="5774403" cy="430887"/>
          </a:xfrm>
          <a:prstGeom prst="rect">
            <a:avLst/>
          </a:prstGeom>
          <a:noFill/>
        </p:spPr>
        <p:txBody>
          <a:bodyPr wrap="square" rtlCol="0">
            <a:spAutoFit/>
          </a:bodyPr>
          <a:lstStyle/>
          <a:p>
            <a:r>
              <a:rPr lang="en-US" sz="2200" b="1" dirty="0">
                <a:solidFill>
                  <a:schemeClr val="bg1"/>
                </a:solidFill>
                <a:highlight>
                  <a:srgbClr val="800000"/>
                </a:highlight>
                <a:latin typeface="Arial" panose="020B0604020202020204" pitchFamily="34" charset="0"/>
                <a:cs typeface="Arial" panose="020B0604020202020204" pitchFamily="34" charset="0"/>
              </a:rPr>
              <a:t>VENTURERS (PROGRAM PARTICIPANTS)</a:t>
            </a:r>
          </a:p>
        </p:txBody>
      </p:sp>
      <p:sp>
        <p:nvSpPr>
          <p:cNvPr id="5" name="TextBox 4">
            <a:extLst>
              <a:ext uri="{FF2B5EF4-FFF2-40B4-BE49-F238E27FC236}">
                <a16:creationId xmlns:a16="http://schemas.microsoft.com/office/drawing/2014/main" id="{E00CFB62-214B-A92D-85D6-91A782A1D1C8}"/>
              </a:ext>
            </a:extLst>
          </p:cNvPr>
          <p:cNvSpPr txBox="1"/>
          <p:nvPr/>
        </p:nvSpPr>
        <p:spPr>
          <a:xfrm>
            <a:off x="464556" y="1504090"/>
            <a:ext cx="5631444" cy="276999"/>
          </a:xfrm>
          <a:prstGeom prst="rect">
            <a:avLst/>
          </a:prstGeom>
          <a:noFill/>
        </p:spPr>
        <p:txBody>
          <a:bodyPr wrap="square" rtlCol="0">
            <a:spAutoFit/>
          </a:bodyPr>
          <a:lstStyle/>
          <a:p>
            <a:r>
              <a:rPr lang="en-US" sz="1200" b="1" i="1" dirty="0">
                <a:highlight>
                  <a:srgbClr val="FFFF00"/>
                </a:highlight>
                <a:latin typeface="Arial" panose="020B0604020202020204" pitchFamily="34" charset="0"/>
                <a:cs typeface="Arial" panose="020B0604020202020204" pitchFamily="34" charset="0"/>
              </a:rPr>
              <a:t>AVAILABLE FOR NSW, QLD, SA, WA, NT, TAS, ACT, INTERNATIONAL</a:t>
            </a:r>
          </a:p>
        </p:txBody>
      </p:sp>
    </p:spTree>
    <p:extLst>
      <p:ext uri="{BB962C8B-B14F-4D97-AF65-F5344CB8AC3E}">
        <p14:creationId xmlns:p14="http://schemas.microsoft.com/office/powerpoint/2010/main" val="103307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How do you qualify to attend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544643"/>
            <a:ext cx="10684859" cy="4351338"/>
          </a:xfrm>
        </p:spPr>
        <p:txBody>
          <a:bodyPr>
            <a:noAutofit/>
          </a:bodyPr>
          <a:lstStyle/>
          <a:p>
            <a:pPr>
              <a:spcAft>
                <a:spcPts val="1300"/>
              </a:spcAft>
            </a:pPr>
            <a:r>
              <a:rPr lang="en-AU" sz="1500" dirty="0">
                <a:latin typeface="Arial" panose="020B0604020202020204" pitchFamily="34" charset="0"/>
                <a:cs typeface="Arial" panose="020B0604020202020204" pitchFamily="34" charset="0"/>
              </a:rPr>
              <a:t>Have a desire to provide service to Scouts.</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Must have had their 16</a:t>
            </a:r>
            <a:r>
              <a:rPr lang="en-AU" sz="1500" baseline="30000" dirty="0">
                <a:latin typeface="Arial" panose="020B0604020202020204" pitchFamily="34" charset="0"/>
                <a:cs typeface="Arial" panose="020B0604020202020204" pitchFamily="34" charset="0"/>
              </a:rPr>
              <a:t>th</a:t>
            </a:r>
            <a:r>
              <a:rPr lang="en-AU" sz="1500" dirty="0">
                <a:latin typeface="Arial" panose="020B0604020202020204" pitchFamily="34" charset="0"/>
                <a:cs typeface="Arial" panose="020B0604020202020204" pitchFamily="34" charset="0"/>
              </a:rPr>
              <a:t> birthday as of 6th January 2025</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Must be a current registered Youth Member at the time of application and through until at least 15 January 2025.</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Must have met the requirements, before 1st December 2024</a:t>
            </a:r>
            <a:br>
              <a:rPr lang="en-AU" sz="1500" dirty="0">
                <a:latin typeface="Arial" panose="020B0604020202020204" pitchFamily="34" charset="0"/>
                <a:cs typeface="Arial" panose="020B0604020202020204" pitchFamily="34" charset="0"/>
              </a:rPr>
            </a:br>
            <a:r>
              <a:rPr lang="en-AU" sz="1500" i="1" dirty="0">
                <a:latin typeface="Arial" panose="020B0604020202020204" pitchFamily="34" charset="0"/>
                <a:cs typeface="Arial" panose="020B0604020202020204" pitchFamily="34" charset="0"/>
              </a:rPr>
              <a:t>Program Essentials Milestone 1, as well as Outdoor Adventure Skills Stage 3 in Bushcraft, Bushwalking, and Camping.</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Be recommended by the Unit Council and Venturer Scout Leader as being of excellent character, a good role model to Scouts and has the skills and abilities to undertake the activity (or other tasks) nominated on the application form.</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Be approved by their Contingent Leader in line with their Branch policy.</a:t>
            </a:r>
          </a:p>
          <a:p>
            <a:pPr>
              <a:spcAft>
                <a:spcPts val="1300"/>
              </a:spcAft>
              <a:buFont typeface="Arial" panose="020B0604020202020204" pitchFamily="34" charset="0"/>
              <a:buChar char="•"/>
            </a:pPr>
            <a:r>
              <a:rPr lang="en-AU" sz="1500" dirty="0">
                <a:latin typeface="Arial" panose="020B0604020202020204" pitchFamily="34" charset="0"/>
                <a:cs typeface="Arial" panose="020B0604020202020204" pitchFamily="34" charset="0"/>
              </a:rPr>
              <a:t>Must have consent from their parents/guardians.</a:t>
            </a:r>
          </a:p>
          <a:p>
            <a:pPr marL="0" indent="0">
              <a:spcAft>
                <a:spcPts val="1300"/>
              </a:spcAft>
              <a:buNone/>
            </a:pPr>
            <a:br>
              <a:rPr lang="en-AU" sz="1500" dirty="0">
                <a:latin typeface="Arial" panose="020B0604020202020204" pitchFamily="34" charset="0"/>
                <a:cs typeface="Arial" panose="020B0604020202020204" pitchFamily="34" charset="0"/>
              </a:rPr>
            </a:br>
            <a:endParaRPr lang="en-AU" sz="15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105222-30C5-AE96-C2F4-AC49270810EA}"/>
              </a:ext>
            </a:extLst>
          </p:cNvPr>
          <p:cNvSpPr txBox="1"/>
          <p:nvPr/>
        </p:nvSpPr>
        <p:spPr>
          <a:xfrm>
            <a:off x="464556" y="1091491"/>
            <a:ext cx="5774403" cy="430887"/>
          </a:xfrm>
          <a:prstGeom prst="rect">
            <a:avLst/>
          </a:prstGeom>
          <a:noFill/>
        </p:spPr>
        <p:txBody>
          <a:bodyPr wrap="square" rtlCol="0">
            <a:spAutoFit/>
          </a:bodyPr>
          <a:lstStyle/>
          <a:p>
            <a:r>
              <a:rPr lang="en-US" sz="2200" b="1" dirty="0">
                <a:solidFill>
                  <a:schemeClr val="bg1"/>
                </a:solidFill>
                <a:highlight>
                  <a:srgbClr val="800000"/>
                </a:highlight>
                <a:latin typeface="Arial" panose="020B0604020202020204" pitchFamily="34" charset="0"/>
                <a:cs typeface="Arial" panose="020B0604020202020204" pitchFamily="34" charset="0"/>
              </a:rPr>
              <a:t>VENTURERS (SERVICE LEADERS)</a:t>
            </a:r>
          </a:p>
        </p:txBody>
      </p:sp>
    </p:spTree>
    <p:extLst>
      <p:ext uri="{BB962C8B-B14F-4D97-AF65-F5344CB8AC3E}">
        <p14:creationId xmlns:p14="http://schemas.microsoft.com/office/powerpoint/2010/main" val="381319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How do you qualify to attend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363059"/>
            <a:ext cx="10684859" cy="2065941"/>
          </a:xfrm>
        </p:spPr>
        <p:txBody>
          <a:bodyPr>
            <a:noAutofit/>
          </a:bodyPr>
          <a:lstStyle/>
          <a:p>
            <a:pPr marL="0" indent="0">
              <a:spcAft>
                <a:spcPts val="1300"/>
              </a:spcAft>
              <a:buNone/>
            </a:pPr>
            <a:r>
              <a:rPr lang="en-AU" sz="2000" dirty="0">
                <a:latin typeface="Arial" panose="020B0604020202020204" pitchFamily="34" charset="0"/>
                <a:cs typeface="Arial" panose="020B0604020202020204" pitchFamily="34" charset="0"/>
              </a:rPr>
              <a:t>Eligibility Requirements for Rover Scouts, Leaders and other Adults are listed on the AJ2025 website</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a:p>
            <a:pPr marL="0" indent="0" algn="ctr">
              <a:spcAft>
                <a:spcPts val="1300"/>
              </a:spcAft>
              <a:buNone/>
            </a:pPr>
            <a:r>
              <a:rPr lang="en-AU" sz="4800" b="1" dirty="0">
                <a:latin typeface="Arial" panose="020B0604020202020204" pitchFamily="34" charset="0"/>
                <a:cs typeface="Arial" panose="020B0604020202020204" pitchFamily="34" charset="0"/>
              </a:rPr>
              <a:t>AJ2025.COM.AU</a:t>
            </a:r>
            <a:br>
              <a:rPr lang="en-AU" sz="1500" dirty="0">
                <a:latin typeface="Arial" panose="020B0604020202020204" pitchFamily="34" charset="0"/>
                <a:cs typeface="Arial" panose="020B0604020202020204" pitchFamily="34" charset="0"/>
              </a:rPr>
            </a:br>
            <a:endParaRPr lang="en-AU"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02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Journey to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6374745" cy="4351338"/>
          </a:xfrm>
        </p:spPr>
        <p:txBody>
          <a:bodyPr>
            <a:normAutofit/>
          </a:bodyPr>
          <a:lstStyle/>
          <a:p>
            <a:pPr>
              <a:spcAft>
                <a:spcPts val="1600"/>
              </a:spcAft>
            </a:pPr>
            <a:r>
              <a:rPr lang="en-AU" sz="2000" dirty="0">
                <a:solidFill>
                  <a:srgbClr val="FF0000"/>
                </a:solidFill>
                <a:latin typeface="Arial" panose="020B0604020202020204" pitchFamily="34" charset="0"/>
                <a:cs typeface="Arial" panose="020B0604020202020204" pitchFamily="34" charset="0"/>
              </a:rPr>
              <a:t>Space for specific details based on your Contingent for travel plans to Maryborough, dates, times, etc.</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p:txBody>
      </p:sp>
      <p:pic>
        <p:nvPicPr>
          <p:cNvPr id="4" name="Picture 3" descr="A group of people with luggage&#10;&#10;Description automatically generated">
            <a:extLst>
              <a:ext uri="{FF2B5EF4-FFF2-40B4-BE49-F238E27FC236}">
                <a16:creationId xmlns:a16="http://schemas.microsoft.com/office/drawing/2014/main" id="{984B4D98-3140-57EF-513B-D2F054560E8A}"/>
              </a:ext>
            </a:extLst>
          </p:cNvPr>
          <p:cNvPicPr>
            <a:picLocks noChangeAspect="1"/>
          </p:cNvPicPr>
          <p:nvPr/>
        </p:nvPicPr>
        <p:blipFill rotWithShape="1">
          <a:blip r:embed="rId2">
            <a:extLst>
              <a:ext uri="{28A0092B-C50C-407E-A947-70E740481C1C}">
                <a14:useLocalDpi xmlns:a14="http://schemas.microsoft.com/office/drawing/2010/main" val="0"/>
              </a:ext>
            </a:extLst>
          </a:blip>
          <a:srcRect r="14132"/>
          <a:stretch/>
        </p:blipFill>
        <p:spPr>
          <a:xfrm>
            <a:off x="6982691" y="1682262"/>
            <a:ext cx="5209309" cy="3803268"/>
          </a:xfrm>
          <a:prstGeom prst="rect">
            <a:avLst/>
          </a:prstGeom>
          <a:effectLst>
            <a:outerShdw blurRad="602045" dist="38100" dir="2700000" algn="tl" rotWithShape="0">
              <a:prstClr val="black">
                <a:alpha val="40000"/>
              </a:prstClr>
            </a:outerShdw>
          </a:effectLst>
        </p:spPr>
      </p:pic>
    </p:spTree>
    <p:extLst>
      <p:ext uri="{BB962C8B-B14F-4D97-AF65-F5344CB8AC3E}">
        <p14:creationId xmlns:p14="http://schemas.microsoft.com/office/powerpoint/2010/main" val="1574854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What is the cost to attend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253331"/>
            <a:ext cx="10684859" cy="4351338"/>
          </a:xfrm>
        </p:spPr>
        <p:txBody>
          <a:bodyPr>
            <a:noAutofit/>
          </a:bodyPr>
          <a:lstStyle/>
          <a:p>
            <a:pPr marL="0" indent="0">
              <a:spcAft>
                <a:spcPts val="1300"/>
              </a:spcAft>
              <a:buNone/>
            </a:pPr>
            <a:br>
              <a:rPr lang="en-AU" sz="1500" dirty="0">
                <a:latin typeface="Arial" panose="020B0604020202020204" pitchFamily="34" charset="0"/>
                <a:cs typeface="Arial" panose="020B0604020202020204" pitchFamily="34" charset="0"/>
              </a:rPr>
            </a:br>
            <a:endParaRPr lang="en-AU" sz="15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497228F5-E35A-8A5A-119C-5BFD7AEFBA4D}"/>
              </a:ext>
            </a:extLst>
          </p:cNvPr>
          <p:cNvGraphicFramePr>
            <a:graphicFrameLocks noGrp="1"/>
          </p:cNvGraphicFramePr>
          <p:nvPr>
            <p:extLst>
              <p:ext uri="{D42A27DB-BD31-4B8C-83A1-F6EECF244321}">
                <p14:modId xmlns:p14="http://schemas.microsoft.com/office/powerpoint/2010/main" val="2211737559"/>
              </p:ext>
            </p:extLst>
          </p:nvPr>
        </p:nvGraphicFramePr>
        <p:xfrm>
          <a:off x="1591819" y="1155218"/>
          <a:ext cx="8384600" cy="1880590"/>
        </p:xfrm>
        <a:graphic>
          <a:graphicData uri="http://schemas.openxmlformats.org/drawingml/2006/table">
            <a:tbl>
              <a:tblPr>
                <a:tableStyleId>{5C22544A-7EE6-4342-B048-85BDC9FD1C3A}</a:tableStyleId>
              </a:tblPr>
              <a:tblGrid>
                <a:gridCol w="4135578">
                  <a:extLst>
                    <a:ext uri="{9D8B030D-6E8A-4147-A177-3AD203B41FA5}">
                      <a16:colId xmlns:a16="http://schemas.microsoft.com/office/drawing/2014/main" val="2774251142"/>
                    </a:ext>
                  </a:extLst>
                </a:gridCol>
                <a:gridCol w="4249022">
                  <a:extLst>
                    <a:ext uri="{9D8B030D-6E8A-4147-A177-3AD203B41FA5}">
                      <a16:colId xmlns:a16="http://schemas.microsoft.com/office/drawing/2014/main" val="3783576"/>
                    </a:ext>
                  </a:extLst>
                </a:gridCol>
              </a:tblGrid>
              <a:tr h="973811">
                <a:tc>
                  <a:txBody>
                    <a:bodyPr/>
                    <a:lstStyle/>
                    <a:p>
                      <a:pPr algn="ctr" fontAlgn="b"/>
                      <a:r>
                        <a:rPr lang="en-AU" sz="2200" b="1" i="0" kern="1200" cap="all" dirty="0">
                          <a:solidFill>
                            <a:schemeClr val="dk1"/>
                          </a:solidFill>
                          <a:effectLst/>
                          <a:latin typeface="Arial" panose="020B0604020202020204" pitchFamily="34" charset="0"/>
                          <a:ea typeface="+mn-ea"/>
                          <a:cs typeface="Arial" panose="020B0604020202020204" pitchFamily="34" charset="0"/>
                        </a:rPr>
                        <a:t>PARTICIPANT</a:t>
                      </a:r>
                    </a:p>
                    <a:p>
                      <a:pPr algn="ctr" fontAlgn="b"/>
                      <a:r>
                        <a:rPr lang="en-AU" sz="1700" b="0" i="0" u="none" strike="noStrike" kern="1200" cap="all" dirty="0">
                          <a:solidFill>
                            <a:schemeClr val="dk1"/>
                          </a:solidFill>
                          <a:effectLst/>
                          <a:latin typeface="Arial" panose="020B0604020202020204" pitchFamily="34" charset="0"/>
                          <a:ea typeface="+mn-ea"/>
                          <a:cs typeface="Arial" panose="020B0604020202020204" pitchFamily="34" charset="0"/>
                        </a:rPr>
                        <a:t>(SCOUT or VENTURER)</a:t>
                      </a:r>
                      <a:r>
                        <a:rPr lang="en-AU" sz="1300" b="0" u="none" strike="noStrike" dirty="0">
                          <a:effectLst/>
                          <a:latin typeface="Arial" panose="020B0604020202020204" pitchFamily="34" charset="0"/>
                          <a:cs typeface="Arial" panose="020B0604020202020204" pitchFamily="34" charset="0"/>
                        </a:rPr>
                        <a:t> </a:t>
                      </a:r>
                    </a:p>
                    <a:p>
                      <a:pPr algn="ctr"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11763" marR="11763" marT="11763" marB="0" anchor="b">
                    <a:solidFill>
                      <a:schemeClr val="accent4">
                        <a:lumMod val="40000"/>
                        <a:lumOff val="60000"/>
                      </a:schemeClr>
                    </a:solidFill>
                  </a:tcPr>
                </a:tc>
                <a:tc>
                  <a:txBody>
                    <a:bodyPr/>
                    <a:lstStyle/>
                    <a:p>
                      <a:pPr algn="ctr" fontAlgn="b"/>
                      <a:r>
                        <a:rPr lang="en-AU" sz="2200" b="1" u="none" strike="noStrike" dirty="0">
                          <a:effectLst/>
                          <a:latin typeface="Arial" panose="020B0604020202020204" pitchFamily="34" charset="0"/>
                          <a:cs typeface="Arial" panose="020B0604020202020204" pitchFamily="34" charset="0"/>
                        </a:rPr>
                        <a:t>LINE / SERVICE LEADERS</a:t>
                      </a:r>
                    </a:p>
                    <a:p>
                      <a:pPr algn="ctr" fontAlgn="b"/>
                      <a:r>
                        <a:rPr lang="en-AU" sz="1600" u="none" strike="noStrike" dirty="0">
                          <a:effectLst/>
                          <a:latin typeface="Arial" panose="020B0604020202020204" pitchFamily="34" charset="0"/>
                          <a:cs typeface="Arial" panose="020B0604020202020204" pitchFamily="34" charset="0"/>
                        </a:rPr>
                        <a:t>(VENTURERS, ROVERS, LEADERS) </a:t>
                      </a:r>
                    </a:p>
                    <a:p>
                      <a:pPr algn="ctr" fontAlgn="b"/>
                      <a:r>
                        <a:rPr lang="en-AU" sz="1600" u="none" strike="noStrike" dirty="0">
                          <a:effectLst/>
                          <a:latin typeface="Arial" panose="020B0604020202020204" pitchFamily="34" charset="0"/>
                          <a:cs typeface="Arial" panose="020B0604020202020204" pitchFamily="34" charset="0"/>
                        </a:rPr>
                        <a:t> </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11763" marR="11763" marT="11763" marB="0" anchor="b">
                    <a:solidFill>
                      <a:schemeClr val="accent5">
                        <a:lumMod val="20000"/>
                        <a:lumOff val="80000"/>
                      </a:schemeClr>
                    </a:solidFill>
                  </a:tcPr>
                </a:tc>
                <a:extLst>
                  <a:ext uri="{0D108BD9-81ED-4DB2-BD59-A6C34878D82A}">
                    <a16:rowId xmlns:a16="http://schemas.microsoft.com/office/drawing/2014/main" val="3794694238"/>
                  </a:ext>
                </a:extLst>
              </a:tr>
              <a:tr h="906779">
                <a:tc>
                  <a:txBody>
                    <a:bodyPr/>
                    <a:lstStyle/>
                    <a:p>
                      <a:pPr algn="ctr" fontAlgn="b"/>
                      <a:r>
                        <a:rPr lang="en-AU" sz="2500" b="0" u="none" strike="noStrike" dirty="0">
                          <a:effectLst/>
                          <a:latin typeface="Arial" panose="020B0604020202020204" pitchFamily="34" charset="0"/>
                          <a:cs typeface="Arial" panose="020B0604020202020204" pitchFamily="34" charset="0"/>
                        </a:rPr>
                        <a:t>$ </a:t>
                      </a:r>
                      <a:r>
                        <a:rPr lang="en-AU" sz="2500" b="0" u="none" strike="noStrike" dirty="0">
                          <a:solidFill>
                            <a:srgbClr val="FF0000"/>
                          </a:solidFill>
                          <a:effectLst/>
                          <a:latin typeface="Arial" panose="020B0604020202020204" pitchFamily="34" charset="0"/>
                          <a:cs typeface="Arial" panose="020B0604020202020204" pitchFamily="34" charset="0"/>
                        </a:rPr>
                        <a:t>(fill in for your contingent)</a:t>
                      </a:r>
                    </a:p>
                    <a:p>
                      <a:pPr algn="ctr" fontAlgn="b"/>
                      <a:endParaRPr lang="en-AU" sz="2500" b="0" i="0" u="none" strike="noStrike" dirty="0">
                        <a:solidFill>
                          <a:srgbClr val="000000"/>
                        </a:solidFill>
                        <a:effectLst/>
                        <a:latin typeface="Arial" panose="020B0604020202020204" pitchFamily="34" charset="0"/>
                        <a:cs typeface="Arial" panose="020B0604020202020204" pitchFamily="34" charset="0"/>
                      </a:endParaRPr>
                    </a:p>
                  </a:txBody>
                  <a:tcPr marL="11763" marR="11763" marT="11763" marB="0" anchor="b">
                    <a:solidFill>
                      <a:schemeClr val="bg1">
                        <a:lumMod val="95000"/>
                      </a:schemeClr>
                    </a:solidFill>
                  </a:tcPr>
                </a:tc>
                <a:tc>
                  <a:txBody>
                    <a:bodyPr/>
                    <a:lstStyle/>
                    <a:p>
                      <a:pPr algn="ctr" fontAlgn="b"/>
                      <a:r>
                        <a:rPr lang="en-AU" sz="2500" b="0" u="none" strike="noStrike" dirty="0">
                          <a:effectLst/>
                          <a:latin typeface="Arial" panose="020B0604020202020204" pitchFamily="34" charset="0"/>
                          <a:cs typeface="Arial" panose="020B0604020202020204" pitchFamily="34" charset="0"/>
                        </a:rPr>
                        <a:t>$ </a:t>
                      </a:r>
                      <a:r>
                        <a:rPr lang="en-AU" sz="2500" b="0" u="none" strike="noStrike" dirty="0">
                          <a:solidFill>
                            <a:srgbClr val="FF0000"/>
                          </a:solidFill>
                          <a:effectLst/>
                          <a:latin typeface="Arial" panose="020B0604020202020204" pitchFamily="34" charset="0"/>
                          <a:cs typeface="Arial" panose="020B0604020202020204" pitchFamily="34" charset="0"/>
                        </a:rPr>
                        <a:t>(fill in for your contingent)</a:t>
                      </a:r>
                    </a:p>
                    <a:p>
                      <a:pPr algn="ctr" fontAlgn="b"/>
                      <a:endParaRPr lang="en-AU" sz="2500" b="0" i="0" u="none" strike="noStrike" dirty="0">
                        <a:solidFill>
                          <a:srgbClr val="000000"/>
                        </a:solidFill>
                        <a:effectLst/>
                        <a:latin typeface="Arial" panose="020B0604020202020204" pitchFamily="34" charset="0"/>
                        <a:cs typeface="Arial" panose="020B0604020202020204" pitchFamily="34" charset="0"/>
                      </a:endParaRPr>
                    </a:p>
                  </a:txBody>
                  <a:tcPr marL="11763" marR="11763" marT="11763" marB="0" anchor="b">
                    <a:solidFill>
                      <a:schemeClr val="bg1">
                        <a:lumMod val="95000"/>
                      </a:schemeClr>
                    </a:solidFill>
                  </a:tcPr>
                </a:tc>
                <a:extLst>
                  <a:ext uri="{0D108BD9-81ED-4DB2-BD59-A6C34878D82A}">
                    <a16:rowId xmlns:a16="http://schemas.microsoft.com/office/drawing/2014/main" val="2677340095"/>
                  </a:ext>
                </a:extLst>
              </a:tr>
            </a:tbl>
          </a:graphicData>
        </a:graphic>
      </p:graphicFrame>
      <p:sp>
        <p:nvSpPr>
          <p:cNvPr id="6" name="Content Placeholder 2">
            <a:extLst>
              <a:ext uri="{FF2B5EF4-FFF2-40B4-BE49-F238E27FC236}">
                <a16:creationId xmlns:a16="http://schemas.microsoft.com/office/drawing/2014/main" id="{CA78C18A-9BAD-0F2F-B599-28320F40DAC4}"/>
              </a:ext>
            </a:extLst>
          </p:cNvPr>
          <p:cNvSpPr txBox="1">
            <a:spLocks/>
          </p:cNvSpPr>
          <p:nvPr/>
        </p:nvSpPr>
        <p:spPr>
          <a:xfrm>
            <a:off x="1517930" y="3083998"/>
            <a:ext cx="8532377" cy="244812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00"/>
              </a:spcBef>
              <a:spcAft>
                <a:spcPts val="700"/>
              </a:spcAft>
              <a:buNone/>
            </a:pPr>
            <a:r>
              <a:rPr lang="en-AU" sz="2000" i="1" dirty="0">
                <a:latin typeface="Arial" panose="020B0604020202020204" pitchFamily="34" charset="0"/>
                <a:cs typeface="Arial" panose="020B0604020202020204" pitchFamily="34" charset="0"/>
              </a:rPr>
              <a:t>Includes:</a:t>
            </a:r>
          </a:p>
          <a:p>
            <a:pPr>
              <a:spcBef>
                <a:spcPts val="700"/>
              </a:spcBef>
              <a:spcAft>
                <a:spcPts val="700"/>
              </a:spcAft>
            </a:pPr>
            <a:r>
              <a:rPr lang="en-AU" sz="2000" dirty="0">
                <a:latin typeface="Arial" panose="020B0604020202020204" pitchFamily="34" charset="0"/>
                <a:cs typeface="Arial" panose="020B0604020202020204" pitchFamily="34" charset="0"/>
              </a:rPr>
              <a:t>Transport (to and from the Jamboree, as well as to off-site activities) </a:t>
            </a:r>
          </a:p>
          <a:p>
            <a:pPr>
              <a:spcBef>
                <a:spcPts val="700"/>
              </a:spcBef>
              <a:spcAft>
                <a:spcPts val="700"/>
              </a:spcAft>
            </a:pPr>
            <a:r>
              <a:rPr lang="en-AU" sz="2000" dirty="0">
                <a:latin typeface="Arial" panose="020B0604020202020204" pitchFamily="34" charset="0"/>
                <a:cs typeface="Arial" panose="020B0604020202020204" pitchFamily="34" charset="0"/>
              </a:rPr>
              <a:t>All meals for entire Jamboree</a:t>
            </a:r>
          </a:p>
          <a:p>
            <a:pPr>
              <a:spcBef>
                <a:spcPts val="700"/>
              </a:spcBef>
              <a:spcAft>
                <a:spcPts val="700"/>
              </a:spcAft>
            </a:pPr>
            <a:r>
              <a:rPr lang="en-AU" sz="2000" dirty="0">
                <a:latin typeface="Arial" panose="020B0604020202020204" pitchFamily="34" charset="0"/>
                <a:cs typeface="Arial" panose="020B0604020202020204" pitchFamily="34" charset="0"/>
              </a:rPr>
              <a:t>Accommodation</a:t>
            </a:r>
          </a:p>
          <a:p>
            <a:pPr>
              <a:spcBef>
                <a:spcPts val="700"/>
              </a:spcBef>
              <a:spcAft>
                <a:spcPts val="700"/>
              </a:spcAft>
            </a:pPr>
            <a:r>
              <a:rPr lang="en-AU" sz="2000" dirty="0">
                <a:latin typeface="Arial" panose="020B0604020202020204" pitchFamily="34" charset="0"/>
                <a:cs typeface="Arial" panose="020B0604020202020204" pitchFamily="34" charset="0"/>
              </a:rPr>
              <a:t>All activities (on-site and off-site)</a:t>
            </a:r>
          </a:p>
          <a:p>
            <a:pPr>
              <a:spcBef>
                <a:spcPts val="700"/>
              </a:spcBef>
              <a:spcAft>
                <a:spcPts val="700"/>
              </a:spcAft>
            </a:pPr>
            <a:r>
              <a:rPr lang="en-AU" sz="2000" dirty="0">
                <a:latin typeface="Arial" panose="020B0604020202020204" pitchFamily="34" charset="0"/>
                <a:cs typeface="Arial" panose="020B0604020202020204" pitchFamily="34" charset="0"/>
              </a:rPr>
              <a:t>Entertainment at the Jamboree</a:t>
            </a:r>
          </a:p>
          <a:p>
            <a:pPr>
              <a:spcBef>
                <a:spcPts val="700"/>
              </a:spcBef>
              <a:spcAft>
                <a:spcPts val="700"/>
              </a:spcAft>
            </a:pPr>
            <a:r>
              <a:rPr lang="en-AU" sz="2000" dirty="0">
                <a:latin typeface="Arial" panose="020B0604020202020204" pitchFamily="34" charset="0"/>
                <a:cs typeface="Arial" panose="020B0604020202020204" pitchFamily="34" charset="0"/>
              </a:rPr>
              <a:t>AJ &amp; Contingent Merchandise packs </a:t>
            </a:r>
          </a:p>
        </p:txBody>
      </p:sp>
      <p:sp>
        <p:nvSpPr>
          <p:cNvPr id="4" name="TextBox 3">
            <a:extLst>
              <a:ext uri="{FF2B5EF4-FFF2-40B4-BE49-F238E27FC236}">
                <a16:creationId xmlns:a16="http://schemas.microsoft.com/office/drawing/2014/main" id="{40AB71B1-D1A2-9C7B-1639-14856236D3C5}"/>
              </a:ext>
            </a:extLst>
          </p:cNvPr>
          <p:cNvSpPr txBox="1"/>
          <p:nvPr/>
        </p:nvSpPr>
        <p:spPr>
          <a:xfrm>
            <a:off x="5792270" y="5162788"/>
            <a:ext cx="4184149" cy="369332"/>
          </a:xfrm>
          <a:prstGeom prst="rect">
            <a:avLst/>
          </a:prstGeom>
          <a:noFill/>
        </p:spPr>
        <p:txBody>
          <a:bodyPr wrap="square" rtlCol="0">
            <a:spAutoFit/>
          </a:bodyPr>
          <a:lstStyle/>
          <a:p>
            <a:pPr algn="r"/>
            <a:r>
              <a:rPr lang="en-US" b="1" dirty="0">
                <a:highlight>
                  <a:srgbClr val="FFFF00"/>
                </a:highlight>
                <a:latin typeface="Arial" panose="020B0604020202020204" pitchFamily="34" charset="0"/>
                <a:cs typeface="Arial" panose="020B0604020202020204" pitchFamily="34" charset="0"/>
              </a:rPr>
              <a:t>Applications close 31 March 2024</a:t>
            </a:r>
          </a:p>
        </p:txBody>
      </p:sp>
    </p:spTree>
    <p:extLst>
      <p:ext uri="{BB962C8B-B14F-4D97-AF65-F5344CB8AC3E}">
        <p14:creationId xmlns:p14="http://schemas.microsoft.com/office/powerpoint/2010/main" val="143481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What to do now?</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7320318" cy="4351338"/>
          </a:xfrm>
        </p:spPr>
        <p:txBody>
          <a:bodyPr>
            <a:normAutofit lnSpcReduction="10000"/>
          </a:bodyPr>
          <a:lstStyle/>
          <a:p>
            <a:pPr>
              <a:spcAft>
                <a:spcPts val="1600"/>
              </a:spcAft>
            </a:pPr>
            <a:r>
              <a:rPr lang="en-AU" sz="2400" dirty="0">
                <a:latin typeface="Arial" panose="020B0604020202020204" pitchFamily="34" charset="0"/>
                <a:cs typeface="Arial" panose="020B0604020202020204" pitchFamily="34" charset="0"/>
              </a:rPr>
              <a:t>Go to the website and register to attend the Jamboree - AJ2025.com.au</a:t>
            </a:r>
          </a:p>
          <a:p>
            <a:pPr>
              <a:spcAft>
                <a:spcPts val="1600"/>
              </a:spcAft>
            </a:pPr>
            <a:r>
              <a:rPr lang="en-AU" sz="2400" dirty="0">
                <a:latin typeface="Arial" panose="020B0604020202020204" pitchFamily="34" charset="0"/>
                <a:cs typeface="Arial" panose="020B0604020202020204" pitchFamily="34" charset="0"/>
              </a:rPr>
              <a:t>Start brainstorming fundraising ideas to help pay for the Jamboree</a:t>
            </a:r>
          </a:p>
          <a:p>
            <a:pPr>
              <a:spcAft>
                <a:spcPts val="1600"/>
              </a:spcAft>
            </a:pPr>
            <a:r>
              <a:rPr lang="en-AU" sz="2400" dirty="0">
                <a:latin typeface="Arial" panose="020B0604020202020204" pitchFamily="34" charset="0"/>
                <a:cs typeface="Arial" panose="020B0604020202020204" pitchFamily="34" charset="0"/>
              </a:rPr>
              <a:t>Begin your preparation for the Jamboree. Start planning camps and identify what program achievements you need to complete before December 2024</a:t>
            </a:r>
          </a:p>
          <a:p>
            <a:pPr>
              <a:spcAft>
                <a:spcPts val="1600"/>
              </a:spcAft>
            </a:pPr>
            <a:r>
              <a:rPr lang="en-AU" sz="2400" dirty="0">
                <a:latin typeface="Arial" panose="020B0604020202020204" pitchFamily="34" charset="0"/>
                <a:cs typeface="Arial" panose="020B0604020202020204" pitchFamily="34" charset="0"/>
              </a:rPr>
              <a:t>Speak to other youth members or adults who have attended a past Australian Jamboree</a:t>
            </a:r>
            <a:br>
              <a:rPr lang="en-AU" sz="2400" dirty="0">
                <a:latin typeface="Arial" panose="020B0604020202020204" pitchFamily="34" charset="0"/>
                <a:cs typeface="Arial" panose="020B0604020202020204" pitchFamily="34" charset="0"/>
              </a:rPr>
            </a:br>
            <a:endParaRPr lang="en-AU" sz="2400" dirty="0">
              <a:latin typeface="Arial" panose="020B0604020202020204" pitchFamily="34" charset="0"/>
              <a:cs typeface="Arial" panose="020B0604020202020204" pitchFamily="34" charset="0"/>
            </a:endParaRPr>
          </a:p>
        </p:txBody>
      </p:sp>
      <p:pic>
        <p:nvPicPr>
          <p:cNvPr id="5" name="Picture 4" descr="A group of people on a beach&#10;&#10;Description automatically generated">
            <a:extLst>
              <a:ext uri="{FF2B5EF4-FFF2-40B4-BE49-F238E27FC236}">
                <a16:creationId xmlns:a16="http://schemas.microsoft.com/office/drawing/2014/main" id="{638AE73C-59E1-2D41-331A-8307D009BCD5}"/>
              </a:ext>
            </a:extLst>
          </p:cNvPr>
          <p:cNvPicPr>
            <a:picLocks noChangeAspect="1"/>
          </p:cNvPicPr>
          <p:nvPr/>
        </p:nvPicPr>
        <p:blipFill rotWithShape="1">
          <a:blip r:embed="rId2">
            <a:extLst>
              <a:ext uri="{28A0092B-C50C-407E-A947-70E740481C1C}">
                <a14:useLocalDpi xmlns:a14="http://schemas.microsoft.com/office/drawing/2010/main" val="0"/>
              </a:ext>
            </a:extLst>
          </a:blip>
          <a:srcRect l="35293" t="15403" r="9628"/>
          <a:stretch/>
        </p:blipFill>
        <p:spPr>
          <a:xfrm>
            <a:off x="8084127" y="1597521"/>
            <a:ext cx="4118264" cy="4185875"/>
          </a:xfrm>
          <a:prstGeom prst="rect">
            <a:avLst/>
          </a:prstGeom>
          <a:effectLst>
            <a:outerShdw blurRad="305972" dist="38100" dir="2700000" algn="tl" rotWithShape="0">
              <a:prstClr val="black">
                <a:alpha val="42060"/>
              </a:prstClr>
            </a:outerShdw>
          </a:effectLst>
        </p:spPr>
      </p:pic>
    </p:spTree>
    <p:extLst>
      <p:ext uri="{BB962C8B-B14F-4D97-AF65-F5344CB8AC3E}">
        <p14:creationId xmlns:p14="http://schemas.microsoft.com/office/powerpoint/2010/main" val="189788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Contingent Contacts</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7694391" cy="4351338"/>
          </a:xfrm>
        </p:spPr>
        <p:txBody>
          <a:bodyPr>
            <a:normAutofit/>
          </a:bodyPr>
          <a:lstStyle/>
          <a:p>
            <a:pPr>
              <a:spcAft>
                <a:spcPts val="1600"/>
              </a:spcAft>
            </a:pPr>
            <a:r>
              <a:rPr lang="en-AU" sz="2000" dirty="0">
                <a:solidFill>
                  <a:srgbClr val="FF0000"/>
                </a:solidFill>
                <a:latin typeface="Arial" panose="020B0604020202020204" pitchFamily="34" charset="0"/>
                <a:cs typeface="Arial" panose="020B0604020202020204" pitchFamily="34" charset="0"/>
              </a:rPr>
              <a:t>To be filled in with your contingent contact details, website, social media (available at AJ2025.com.au)</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p:txBody>
      </p:sp>
      <p:pic>
        <p:nvPicPr>
          <p:cNvPr id="13" name="Picture 12" descr="A group of people posing for a photo&#10;&#10;Description automatically generated">
            <a:extLst>
              <a:ext uri="{FF2B5EF4-FFF2-40B4-BE49-F238E27FC236}">
                <a16:creationId xmlns:a16="http://schemas.microsoft.com/office/drawing/2014/main" id="{7CF09B37-B398-DF1F-771A-8E61009AC7D3}"/>
              </a:ext>
            </a:extLst>
          </p:cNvPr>
          <p:cNvPicPr>
            <a:picLocks noChangeAspect="1"/>
          </p:cNvPicPr>
          <p:nvPr/>
        </p:nvPicPr>
        <p:blipFill rotWithShape="1">
          <a:blip r:embed="rId2">
            <a:extLst>
              <a:ext uri="{28A0092B-C50C-407E-A947-70E740481C1C}">
                <a14:useLocalDpi xmlns:a14="http://schemas.microsoft.com/office/drawing/2010/main" val="0"/>
              </a:ext>
            </a:extLst>
          </a:blip>
          <a:srcRect r="31839"/>
          <a:stretch/>
        </p:blipFill>
        <p:spPr>
          <a:xfrm>
            <a:off x="8387618" y="1637377"/>
            <a:ext cx="3804382" cy="4186130"/>
          </a:xfrm>
          <a:prstGeom prst="rect">
            <a:avLst/>
          </a:prstGeom>
          <a:effectLst>
            <a:outerShdw blurRad="622901" dist="38100" dir="2700000" algn="tl" rotWithShape="0">
              <a:prstClr val="black">
                <a:alpha val="46011"/>
              </a:prstClr>
            </a:outerShdw>
          </a:effectLst>
        </p:spPr>
      </p:pic>
    </p:spTree>
    <p:extLst>
      <p:ext uri="{BB962C8B-B14F-4D97-AF65-F5344CB8AC3E}">
        <p14:creationId xmlns:p14="http://schemas.microsoft.com/office/powerpoint/2010/main" val="209295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For more info</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5268" y="1487641"/>
            <a:ext cx="6754638" cy="2606377"/>
          </a:xfrm>
        </p:spPr>
        <p:txBody>
          <a:bodyPr>
            <a:normAutofit fontScale="92500" lnSpcReduction="10000"/>
          </a:bodyPr>
          <a:lstStyle/>
          <a:p>
            <a:pPr marL="0" indent="0" algn="ctr">
              <a:spcAft>
                <a:spcPts val="1600"/>
              </a:spcAft>
              <a:buNone/>
            </a:pPr>
            <a:r>
              <a:rPr lang="en-AU" sz="5800" b="1" dirty="0">
                <a:latin typeface="Arial" panose="020B0604020202020204" pitchFamily="34" charset="0"/>
                <a:cs typeface="Arial" panose="020B0604020202020204" pitchFamily="34" charset="0"/>
              </a:rPr>
              <a:t>AJ2025.COM.AU</a:t>
            </a:r>
            <a:br>
              <a:rPr lang="en-AU" sz="3800" dirty="0">
                <a:latin typeface="Arial" panose="020B0604020202020204" pitchFamily="34" charset="0"/>
                <a:cs typeface="Arial" panose="020B0604020202020204" pitchFamily="34" charset="0"/>
              </a:rPr>
            </a:br>
            <a:br>
              <a:rPr lang="en-AU" sz="3800" dirty="0">
                <a:latin typeface="Arial" panose="020B0604020202020204" pitchFamily="34" charset="0"/>
                <a:cs typeface="Arial" panose="020B0604020202020204" pitchFamily="34" charset="0"/>
              </a:rPr>
            </a:br>
            <a:r>
              <a:rPr lang="en-AU" sz="3800" dirty="0">
                <a:latin typeface="Arial" panose="020B0604020202020204" pitchFamily="34" charset="0"/>
                <a:cs typeface="Arial" panose="020B0604020202020204" pitchFamily="34" charset="0"/>
              </a:rPr>
              <a:t>Follow us on Social Media</a:t>
            </a:r>
            <a:br>
              <a:rPr lang="en-AU" sz="3800" dirty="0">
                <a:latin typeface="Arial" panose="020B0604020202020204" pitchFamily="34" charset="0"/>
                <a:cs typeface="Arial" panose="020B0604020202020204" pitchFamily="34" charset="0"/>
              </a:rPr>
            </a:br>
            <a:r>
              <a:rPr lang="en-AU" sz="3800" dirty="0">
                <a:latin typeface="Arial" panose="020B0604020202020204" pitchFamily="34" charset="0"/>
                <a:cs typeface="Arial" panose="020B0604020202020204" pitchFamily="34" charset="0"/>
              </a:rPr>
              <a:t>Search: </a:t>
            </a:r>
            <a:r>
              <a:rPr lang="en-AU" sz="3800" b="1" dirty="0">
                <a:latin typeface="Arial" panose="020B0604020202020204" pitchFamily="34" charset="0"/>
                <a:cs typeface="Arial" panose="020B0604020202020204" pitchFamily="34" charset="0"/>
              </a:rPr>
              <a:t>AJ2025</a:t>
            </a:r>
            <a:br>
              <a:rPr lang="en-AU" sz="3200" dirty="0">
                <a:latin typeface="Arial" panose="020B0604020202020204" pitchFamily="34" charset="0"/>
                <a:cs typeface="Arial" panose="020B0604020202020204" pitchFamily="34" charset="0"/>
              </a:rPr>
            </a:br>
            <a:endParaRPr lang="en-AU"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F0CE01D-F6F2-50EF-FFF7-D2AFA7889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47" y="4082369"/>
            <a:ext cx="1073835" cy="1073835"/>
          </a:xfrm>
          <a:prstGeom prst="rect">
            <a:avLst/>
          </a:prstGeom>
        </p:spPr>
      </p:pic>
      <p:pic>
        <p:nvPicPr>
          <p:cNvPr id="6" name="Picture 5" descr="A logo of a camera&#10;&#10;Description automatically generated">
            <a:extLst>
              <a:ext uri="{FF2B5EF4-FFF2-40B4-BE49-F238E27FC236}">
                <a16:creationId xmlns:a16="http://schemas.microsoft.com/office/drawing/2014/main" id="{D0516B5D-2471-063E-6CF3-ADAE4F1A9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316" y="4110763"/>
            <a:ext cx="1073835" cy="1073835"/>
          </a:xfrm>
          <a:prstGeom prst="rect">
            <a:avLst/>
          </a:prstGeom>
        </p:spPr>
      </p:pic>
      <p:pic>
        <p:nvPicPr>
          <p:cNvPr id="8" name="Picture 7" descr="A colorful logo on a black background&#10;&#10;Description automatically generated">
            <a:extLst>
              <a:ext uri="{FF2B5EF4-FFF2-40B4-BE49-F238E27FC236}">
                <a16:creationId xmlns:a16="http://schemas.microsoft.com/office/drawing/2014/main" id="{9B90CD38-9164-91D0-DF02-D6877E343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595" y="4099661"/>
            <a:ext cx="1002091" cy="109603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6159E41-F1E3-C1B3-251E-875115681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747" y="4134060"/>
            <a:ext cx="1167264" cy="1050538"/>
          </a:xfrm>
          <a:prstGeom prst="rect">
            <a:avLst/>
          </a:prstGeom>
        </p:spPr>
      </p:pic>
      <p:pic>
        <p:nvPicPr>
          <p:cNvPr id="14" name="Graphic 13">
            <a:extLst>
              <a:ext uri="{FF2B5EF4-FFF2-40B4-BE49-F238E27FC236}">
                <a16:creationId xmlns:a16="http://schemas.microsoft.com/office/drawing/2014/main" id="{E88F7368-5828-B205-702C-63DE1E8BF3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5429" y="1922012"/>
            <a:ext cx="3989759" cy="3989759"/>
          </a:xfrm>
          <a:prstGeom prst="rect">
            <a:avLst/>
          </a:prstGeom>
        </p:spPr>
      </p:pic>
      <p:pic>
        <p:nvPicPr>
          <p:cNvPr id="7" name="Graphic 6">
            <a:extLst>
              <a:ext uri="{FF2B5EF4-FFF2-40B4-BE49-F238E27FC236}">
                <a16:creationId xmlns:a16="http://schemas.microsoft.com/office/drawing/2014/main" id="{06A57E5F-4DC0-D763-717F-CD953620E31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66003"/>
          <a:stretch/>
        </p:blipFill>
        <p:spPr>
          <a:xfrm>
            <a:off x="5641791" y="4134060"/>
            <a:ext cx="1631392" cy="1062187"/>
          </a:xfrm>
          <a:prstGeom prst="rect">
            <a:avLst/>
          </a:prstGeom>
        </p:spPr>
      </p:pic>
    </p:spTree>
    <p:extLst>
      <p:ext uri="{BB962C8B-B14F-4D97-AF65-F5344CB8AC3E}">
        <p14:creationId xmlns:p14="http://schemas.microsoft.com/office/powerpoint/2010/main" val="2012618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1167245" y="3076835"/>
            <a:ext cx="9857509" cy="704330"/>
          </a:xfrm>
        </p:spPr>
        <p:txBody>
          <a:bodyPr>
            <a:normAutofit/>
          </a:bodyPr>
          <a:lstStyle/>
          <a:p>
            <a:pPr algn="ctr"/>
            <a:r>
              <a:rPr lang="en-AU" b="1" dirty="0">
                <a:latin typeface="Arial" panose="020B0604020202020204" pitchFamily="34" charset="0"/>
                <a:cs typeface="Arial" panose="020B0604020202020204" pitchFamily="34" charset="0"/>
              </a:rPr>
              <a:t>What is AJ2025?</a:t>
            </a:r>
          </a:p>
        </p:txBody>
      </p:sp>
    </p:spTree>
    <p:extLst>
      <p:ext uri="{BB962C8B-B14F-4D97-AF65-F5344CB8AC3E}">
        <p14:creationId xmlns:p14="http://schemas.microsoft.com/office/powerpoint/2010/main" val="1604945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J-IN-30SECS_LANDSCAPE_V1_PPT.mp4">
            <a:hlinkClick r:id="" action="ppaction://media"/>
            <a:extLst>
              <a:ext uri="{FF2B5EF4-FFF2-40B4-BE49-F238E27FC236}">
                <a16:creationId xmlns:a16="http://schemas.microsoft.com/office/drawing/2014/main" id="{18CD2648-4DAA-9D81-6133-52AE2E39C8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691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What is a Jamboree?</a:t>
            </a:r>
          </a:p>
        </p:txBody>
      </p:sp>
      <p:pic>
        <p:nvPicPr>
          <p:cNvPr id="7" name="Picture 6" descr="A group of people posing for a photo&#10;&#10;Description automatically generated">
            <a:extLst>
              <a:ext uri="{FF2B5EF4-FFF2-40B4-BE49-F238E27FC236}">
                <a16:creationId xmlns:a16="http://schemas.microsoft.com/office/drawing/2014/main" id="{C9C3C05F-B3FB-76B7-B9E0-8DF444E1B34D}"/>
              </a:ext>
            </a:extLst>
          </p:cNvPr>
          <p:cNvPicPr>
            <a:picLocks noChangeAspect="1"/>
          </p:cNvPicPr>
          <p:nvPr/>
        </p:nvPicPr>
        <p:blipFill rotWithShape="1">
          <a:blip r:embed="rId2">
            <a:extLst>
              <a:ext uri="{28A0092B-C50C-407E-A947-70E740481C1C}">
                <a14:useLocalDpi xmlns:a14="http://schemas.microsoft.com/office/drawing/2010/main" val="0"/>
              </a:ext>
            </a:extLst>
          </a:blip>
          <a:srcRect l="20704" r="34616"/>
          <a:stretch/>
        </p:blipFill>
        <p:spPr>
          <a:xfrm>
            <a:off x="9052686" y="1578775"/>
            <a:ext cx="3147406" cy="4223778"/>
          </a:xfrm>
          <a:prstGeom prst="rect">
            <a:avLst/>
          </a:prstGeom>
          <a:effectLst>
            <a:outerShdw blurRad="562458" dist="38100" dir="5400000" sx="101000" sy="101000" algn="t" rotWithShape="0">
              <a:prstClr val="black">
                <a:alpha val="24478"/>
              </a:prstClr>
            </a:outerShdw>
          </a:effectLst>
        </p:spPr>
      </p:pic>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0" y="1134192"/>
            <a:ext cx="8532377" cy="4351338"/>
          </a:xfrm>
        </p:spPr>
        <p:txBody>
          <a:bodyPr>
            <a:noAutofit/>
          </a:bodyPr>
          <a:lstStyle/>
          <a:p>
            <a:pPr>
              <a:spcAft>
                <a:spcPts val="1600"/>
              </a:spcAft>
            </a:pPr>
            <a:r>
              <a:rPr lang="en-AU" sz="1800" dirty="0">
                <a:latin typeface="Arial" panose="020B0604020202020204" pitchFamily="34" charset="0"/>
                <a:cs typeface="Arial" panose="020B0604020202020204" pitchFamily="34" charset="0"/>
              </a:rPr>
              <a:t>A large gathering of Scouts. Jamborees are held all over the world.</a:t>
            </a:r>
          </a:p>
          <a:p>
            <a:pPr>
              <a:spcAft>
                <a:spcPts val="1600"/>
              </a:spcAft>
            </a:pPr>
            <a:r>
              <a:rPr lang="en-AU" sz="1800" dirty="0">
                <a:latin typeface="Arial" panose="020B0604020202020204" pitchFamily="34" charset="0"/>
                <a:cs typeface="Arial" panose="020B0604020202020204" pitchFamily="34" charset="0"/>
              </a:rPr>
              <a:t>The Australian Jamboree has been held every three years (now four years) since the first one in 1934. It is attended by Scouts, Venturers, Rovers and Leaders from every state and territory of Australia, as well as many countries from across the globe.</a:t>
            </a:r>
          </a:p>
          <a:p>
            <a:pPr>
              <a:spcAft>
                <a:spcPts val="1600"/>
              </a:spcAft>
            </a:pPr>
            <a:r>
              <a:rPr lang="en-AU" sz="1800" b="1" dirty="0">
                <a:latin typeface="Arial" panose="020B0604020202020204" pitchFamily="34" charset="0"/>
                <a:cs typeface="Arial" panose="020B0604020202020204" pitchFamily="34" charset="0"/>
              </a:rPr>
              <a:t>AJ2025</a:t>
            </a:r>
            <a:r>
              <a:rPr lang="en-AU" sz="1800" dirty="0">
                <a:latin typeface="Arial" panose="020B0604020202020204" pitchFamily="34" charset="0"/>
                <a:cs typeface="Arial" panose="020B0604020202020204" pitchFamily="34" charset="0"/>
              </a:rPr>
              <a:t> will be the </a:t>
            </a:r>
            <a:r>
              <a:rPr lang="en-AU" sz="1800" b="1" dirty="0">
                <a:latin typeface="Arial" panose="020B0604020202020204" pitchFamily="34" charset="0"/>
                <a:cs typeface="Arial" panose="020B0604020202020204" pitchFamily="34" charset="0"/>
              </a:rPr>
              <a:t>26</a:t>
            </a:r>
            <a:r>
              <a:rPr lang="en-AU" sz="1800" b="1" baseline="30000" dirty="0">
                <a:latin typeface="Arial" panose="020B0604020202020204" pitchFamily="34" charset="0"/>
                <a:cs typeface="Arial" panose="020B0604020202020204" pitchFamily="34" charset="0"/>
              </a:rPr>
              <a:t>th</a:t>
            </a:r>
            <a:r>
              <a:rPr lang="en-AU" sz="1800" b="1" dirty="0">
                <a:latin typeface="Arial" panose="020B0604020202020204" pitchFamily="34" charset="0"/>
                <a:cs typeface="Arial" panose="020B0604020202020204" pitchFamily="34" charset="0"/>
              </a:rPr>
              <a:t> Australian Jamboree</a:t>
            </a:r>
            <a:r>
              <a:rPr lang="en-AU" sz="1800" dirty="0">
                <a:latin typeface="Arial" panose="020B0604020202020204" pitchFamily="34" charset="0"/>
                <a:cs typeface="Arial" panose="020B0604020202020204" pitchFamily="34" charset="0"/>
              </a:rPr>
              <a:t>. It’s essentially a gigantic scout camp attended by more than 10,000 participants.  </a:t>
            </a:r>
          </a:p>
          <a:p>
            <a:pPr>
              <a:spcAft>
                <a:spcPts val="1600"/>
              </a:spcAft>
            </a:pPr>
            <a:r>
              <a:rPr lang="en-AU" sz="1800" dirty="0">
                <a:latin typeface="Arial" panose="020B0604020202020204" pitchFamily="34" charset="0"/>
                <a:cs typeface="Arial" panose="020B0604020202020204" pitchFamily="34" charset="0"/>
              </a:rPr>
              <a:t>Normally an event for the Scout section, it is now open to Venturer Scouts to attend as participants. Thousands of adults attend as Scout Leaders within units or Service Leaders that help run the Jamboree.</a:t>
            </a:r>
          </a:p>
          <a:p>
            <a:pPr>
              <a:spcAft>
                <a:spcPts val="1600"/>
              </a:spcAft>
            </a:pPr>
            <a:r>
              <a:rPr lang="en-AU" sz="1800" dirty="0">
                <a:latin typeface="Arial" panose="020B0604020202020204" pitchFamily="34" charset="0"/>
                <a:cs typeface="Arial" panose="020B0604020202020204" pitchFamily="34" charset="0"/>
              </a:rPr>
              <a:t>Every Jamboree is hosted by a different scouting branch and held in the host’s state.</a:t>
            </a:r>
          </a:p>
        </p:txBody>
      </p:sp>
    </p:spTree>
    <p:extLst>
      <p:ext uri="{BB962C8B-B14F-4D97-AF65-F5344CB8AC3E}">
        <p14:creationId xmlns:p14="http://schemas.microsoft.com/office/powerpoint/2010/main" val="101164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When and where is the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6905878" cy="4351338"/>
          </a:xfrm>
        </p:spPr>
        <p:txBody>
          <a:bodyPr>
            <a:normAutofit lnSpcReduction="10000"/>
          </a:bodyPr>
          <a:lstStyle/>
          <a:p>
            <a:pPr>
              <a:spcAft>
                <a:spcPts val="1600"/>
              </a:spcAft>
            </a:pPr>
            <a:r>
              <a:rPr lang="en-AU" sz="2000" dirty="0">
                <a:latin typeface="Arial" panose="020B0604020202020204" pitchFamily="34" charset="0"/>
                <a:cs typeface="Arial" panose="020B0604020202020204" pitchFamily="34" charset="0"/>
              </a:rPr>
              <a:t>AJ2025 will be held in </a:t>
            </a:r>
            <a:r>
              <a:rPr lang="en-AU" sz="2000" b="1" dirty="0">
                <a:latin typeface="Arial" panose="020B0604020202020204" pitchFamily="34" charset="0"/>
                <a:cs typeface="Arial" panose="020B0604020202020204" pitchFamily="34" charset="0"/>
              </a:rPr>
              <a:t>Maryborough, Queensland </a:t>
            </a:r>
            <a:r>
              <a:rPr lang="en-AU" sz="2000" dirty="0">
                <a:latin typeface="Arial" panose="020B0604020202020204" pitchFamily="34" charset="0"/>
                <a:cs typeface="Arial" panose="020B0604020202020204" pitchFamily="34" charset="0"/>
              </a:rPr>
              <a:t>on the Fraser Coast Region. Maryborough is three hours driving time from Brisbane. </a:t>
            </a:r>
          </a:p>
          <a:p>
            <a:pPr>
              <a:spcAft>
                <a:spcPts val="1600"/>
              </a:spcAft>
            </a:pPr>
            <a:r>
              <a:rPr lang="en-AU" sz="2000" dirty="0">
                <a:latin typeface="Arial" panose="020B0604020202020204" pitchFamily="34" charset="0"/>
                <a:cs typeface="Arial" panose="020B0604020202020204" pitchFamily="34" charset="0"/>
              </a:rPr>
              <a:t>The camp site will be located at the the </a:t>
            </a:r>
            <a:r>
              <a:rPr lang="en-AU" sz="2000" b="1" dirty="0">
                <a:latin typeface="Arial" panose="020B0604020202020204" pitchFamily="34" charset="0"/>
                <a:cs typeface="Arial" panose="020B0604020202020204" pitchFamily="34" charset="0"/>
              </a:rPr>
              <a:t>Maryborough Showgrounds and Equestrian Park</a:t>
            </a:r>
            <a:r>
              <a:rPr lang="en-AU" sz="2000" dirty="0">
                <a:latin typeface="Arial" panose="020B0604020202020204" pitchFamily="34" charset="0"/>
                <a:cs typeface="Arial" panose="020B0604020202020204" pitchFamily="34" charset="0"/>
              </a:rPr>
              <a:t>. AJ2013 was held in the same location, as well as multiple Queensland </a:t>
            </a:r>
            <a:r>
              <a:rPr lang="en-AU" sz="2000" dirty="0" err="1">
                <a:latin typeface="Arial" panose="020B0604020202020204" pitchFamily="34" charset="0"/>
                <a:cs typeface="Arial" panose="020B0604020202020204" pitchFamily="34" charset="0"/>
              </a:rPr>
              <a:t>Cuborees</a:t>
            </a:r>
            <a:r>
              <a:rPr lang="en-AU" sz="2000" dirty="0">
                <a:latin typeface="Arial" panose="020B0604020202020204" pitchFamily="34" charset="0"/>
                <a:cs typeface="Arial" panose="020B0604020202020204" pitchFamily="34" charset="0"/>
              </a:rPr>
              <a:t>. </a:t>
            </a:r>
          </a:p>
          <a:p>
            <a:pPr>
              <a:spcAft>
                <a:spcPts val="1600"/>
              </a:spcAft>
            </a:pPr>
            <a:r>
              <a:rPr lang="en-AU" sz="2000" dirty="0">
                <a:latin typeface="Arial" panose="020B0604020202020204" pitchFamily="34" charset="0"/>
                <a:cs typeface="Arial" panose="020B0604020202020204" pitchFamily="34" charset="0"/>
              </a:rPr>
              <a:t>Maryborough has a population of approx. 22,000, and is famous for being the birth place of P. L. Travers, the author of Mary Poppins. </a:t>
            </a:r>
          </a:p>
          <a:p>
            <a:pPr>
              <a:spcAft>
                <a:spcPts val="1600"/>
              </a:spcAft>
            </a:pPr>
            <a:r>
              <a:rPr lang="en-AU" sz="2000" dirty="0">
                <a:latin typeface="Arial" panose="020B0604020202020204" pitchFamily="34" charset="0"/>
                <a:cs typeface="Arial" panose="020B0604020202020204" pitchFamily="34" charset="0"/>
              </a:rPr>
              <a:t>The Jamboree will be held from </a:t>
            </a:r>
            <a:r>
              <a:rPr lang="en-AU" sz="2000" b="1" dirty="0">
                <a:latin typeface="Arial" panose="020B0604020202020204" pitchFamily="34" charset="0"/>
                <a:cs typeface="Arial" panose="020B0604020202020204" pitchFamily="34" charset="0"/>
              </a:rPr>
              <a:t>6-15 January 2025 </a:t>
            </a:r>
            <a:br>
              <a:rPr lang="en-AU" sz="2000" b="1" dirty="0">
                <a:latin typeface="Arial" panose="020B0604020202020204" pitchFamily="34" charset="0"/>
                <a:cs typeface="Arial" panose="020B0604020202020204" pitchFamily="34" charset="0"/>
              </a:rPr>
            </a:br>
            <a:r>
              <a:rPr lang="en-AU" sz="2000" b="1" dirty="0">
                <a:latin typeface="Arial" panose="020B0604020202020204" pitchFamily="34" charset="0"/>
                <a:cs typeface="Arial" panose="020B0604020202020204" pitchFamily="34" charset="0"/>
              </a:rPr>
              <a:t>(10 days)</a:t>
            </a:r>
            <a:r>
              <a:rPr lang="en-AU" sz="2000" dirty="0">
                <a:latin typeface="Arial" panose="020B0604020202020204" pitchFamily="34" charset="0"/>
                <a:cs typeface="Arial" panose="020B0604020202020204" pitchFamily="34" charset="0"/>
              </a:rPr>
              <a:t>.</a:t>
            </a:r>
          </a:p>
        </p:txBody>
      </p:sp>
      <p:pic>
        <p:nvPicPr>
          <p:cNvPr id="5" name="Picture 4" descr="An aerial view of a city&#10;&#10;Description automatically generated">
            <a:extLst>
              <a:ext uri="{FF2B5EF4-FFF2-40B4-BE49-F238E27FC236}">
                <a16:creationId xmlns:a16="http://schemas.microsoft.com/office/drawing/2014/main" id="{795C599E-32F1-AE6C-3D1D-1B65F53AD9C8}"/>
              </a:ext>
            </a:extLst>
          </p:cNvPr>
          <p:cNvPicPr>
            <a:picLocks noChangeAspect="1"/>
          </p:cNvPicPr>
          <p:nvPr/>
        </p:nvPicPr>
        <p:blipFill rotWithShape="1">
          <a:blip r:embed="rId2">
            <a:extLst>
              <a:ext uri="{28A0092B-C50C-407E-A947-70E740481C1C}">
                <a14:useLocalDpi xmlns:a14="http://schemas.microsoft.com/office/drawing/2010/main" val="0"/>
              </a:ext>
            </a:extLst>
          </a:blip>
          <a:srcRect t="25637" r="34041"/>
          <a:stretch/>
        </p:blipFill>
        <p:spPr>
          <a:xfrm>
            <a:off x="7199731" y="1865177"/>
            <a:ext cx="4992269" cy="3750696"/>
          </a:xfrm>
          <a:prstGeom prst="rect">
            <a:avLst/>
          </a:prstGeom>
          <a:effectLst>
            <a:outerShdw blurRad="558800" dist="38100" dir="2700000" sx="101000" sy="101000" algn="tl" rotWithShape="0">
              <a:prstClr val="black">
                <a:alpha val="24000"/>
              </a:prstClr>
            </a:outerShdw>
          </a:effectLst>
        </p:spPr>
      </p:pic>
    </p:spTree>
    <p:extLst>
      <p:ext uri="{BB962C8B-B14F-4D97-AF65-F5344CB8AC3E}">
        <p14:creationId xmlns:p14="http://schemas.microsoft.com/office/powerpoint/2010/main" val="178569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Why go to a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6398021" cy="4351338"/>
          </a:xfrm>
        </p:spPr>
        <p:txBody>
          <a:bodyPr>
            <a:normAutofit fontScale="92500" lnSpcReduction="10000"/>
          </a:bodyPr>
          <a:lstStyle/>
          <a:p>
            <a:r>
              <a:rPr lang="en-US" sz="2000" dirty="0">
                <a:latin typeface="Arial" panose="020B0604020202020204" pitchFamily="34" charset="0"/>
                <a:cs typeface="Arial" panose="020B0604020202020204" pitchFamily="34" charset="0"/>
              </a:rPr>
              <a:t>To encourage the physical, intellectual, social, emotional, and spiritual development of young people.</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To increase resilience in young people</a:t>
            </a:r>
          </a:p>
          <a:p>
            <a:endParaRPr lang="en-US" sz="2000" dirty="0">
              <a:latin typeface="Arial" panose="020B0604020202020204" pitchFamily="34" charset="0"/>
              <a:cs typeface="Arial" panose="020B0604020202020204" pitchFamily="34" charset="0"/>
            </a:endParaRPr>
          </a:p>
          <a:p>
            <a:pPr>
              <a:spcAft>
                <a:spcPts val="1600"/>
              </a:spcAft>
            </a:pPr>
            <a:r>
              <a:rPr lang="en-AU" sz="2000" dirty="0">
                <a:latin typeface="Arial" panose="020B0604020202020204" pitchFamily="34" charset="0"/>
                <a:cs typeface="Arial" panose="020B0604020202020204" pitchFamily="34" charset="0"/>
              </a:rPr>
              <a:t>A chance to make new friends from right across Australia, and the world</a:t>
            </a:r>
          </a:p>
          <a:p>
            <a:pPr>
              <a:spcAft>
                <a:spcPts val="1600"/>
              </a:spcAft>
            </a:pPr>
            <a:r>
              <a:rPr lang="en-AU" sz="2000" dirty="0">
                <a:latin typeface="Arial" panose="020B0604020202020204" pitchFamily="34" charset="0"/>
                <a:cs typeface="Arial" panose="020B0604020202020204" pitchFamily="34" charset="0"/>
              </a:rPr>
              <a:t>Participate in exciting activities, which include off-site activities in the surrounding areas of the campsite. Nightly Entertainment which often features high profile Australian artists,  </a:t>
            </a:r>
          </a:p>
          <a:p>
            <a:pPr>
              <a:spcAft>
                <a:spcPts val="1600"/>
              </a:spcAft>
            </a:pPr>
            <a:r>
              <a:rPr lang="en-AU" sz="2000" dirty="0">
                <a:latin typeface="Arial" panose="020B0604020202020204" pitchFamily="34" charset="0"/>
                <a:cs typeface="Arial" panose="020B0604020202020204" pitchFamily="34" charset="0"/>
              </a:rPr>
              <a:t>It will be one the most memorable and impactful experiences you have in Scouts</a:t>
            </a:r>
          </a:p>
        </p:txBody>
      </p:sp>
      <p:pic>
        <p:nvPicPr>
          <p:cNvPr id="5" name="Picture 4" descr="A group of people at a table&#10;&#10;Description automatically generated">
            <a:extLst>
              <a:ext uri="{FF2B5EF4-FFF2-40B4-BE49-F238E27FC236}">
                <a16:creationId xmlns:a16="http://schemas.microsoft.com/office/drawing/2014/main" id="{9C43E7FF-1E26-4654-0142-EEDD5F0E1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31" y="357034"/>
            <a:ext cx="3885424" cy="2587753"/>
          </a:xfrm>
          <a:prstGeom prst="rect">
            <a:avLst/>
          </a:prstGeom>
          <a:effectLst>
            <a:outerShdw blurRad="558800" dist="38100" dir="2700000" sx="101000" sy="101000" algn="tl" rotWithShape="0">
              <a:prstClr val="black">
                <a:alpha val="24000"/>
              </a:prstClr>
            </a:outerShdw>
          </a:effectLst>
        </p:spPr>
      </p:pic>
      <p:pic>
        <p:nvPicPr>
          <p:cNvPr id="9" name="Picture 8" descr="A group of people in a boat&#10;&#10;Description automatically generated">
            <a:extLst>
              <a:ext uri="{FF2B5EF4-FFF2-40B4-BE49-F238E27FC236}">
                <a16:creationId xmlns:a16="http://schemas.microsoft.com/office/drawing/2014/main" id="{9C7E575C-349D-CCFF-2D3A-D38602C33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604" y="2990507"/>
            <a:ext cx="4433316" cy="2955544"/>
          </a:xfrm>
          <a:prstGeom prst="rect">
            <a:avLst/>
          </a:prstGeom>
          <a:effectLst>
            <a:outerShdw blurRad="558800" dist="38100" dir="2700000" sx="101000" sy="101000" algn="tl" rotWithShape="0">
              <a:prstClr val="black">
                <a:alpha val="24000"/>
              </a:prstClr>
            </a:outerShdw>
          </a:effectLst>
        </p:spPr>
      </p:pic>
    </p:spTree>
    <p:extLst>
      <p:ext uri="{BB962C8B-B14F-4D97-AF65-F5344CB8AC3E}">
        <p14:creationId xmlns:p14="http://schemas.microsoft.com/office/powerpoint/2010/main" val="145233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What do you do at a Jamboree?</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134192"/>
            <a:ext cx="7226800" cy="4166091"/>
          </a:xfrm>
        </p:spPr>
        <p:txBody>
          <a:bodyPr>
            <a:normAutofit/>
          </a:bodyPr>
          <a:lstStyle/>
          <a:p>
            <a:pPr marL="0" indent="0">
              <a:spcAft>
                <a:spcPts val="1600"/>
              </a:spcAft>
              <a:buNone/>
            </a:pPr>
            <a:r>
              <a:rPr lang="en-AU" sz="2000" i="1" dirty="0">
                <a:latin typeface="Arial" panose="020B0604020202020204" pitchFamily="34" charset="0"/>
                <a:cs typeface="Arial" panose="020B0604020202020204" pitchFamily="34" charset="0"/>
              </a:rPr>
              <a:t>Program details for AJ2025 to be confirmed shortly. Based on previous Jamborees:</a:t>
            </a:r>
          </a:p>
          <a:p>
            <a:pPr>
              <a:spcAft>
                <a:spcPts val="1600"/>
              </a:spcAft>
            </a:pPr>
            <a:r>
              <a:rPr lang="en-AU" sz="2000" b="1" dirty="0">
                <a:latin typeface="Arial" panose="020B0604020202020204" pitchFamily="34" charset="0"/>
                <a:cs typeface="Arial" panose="020B0604020202020204" pitchFamily="34" charset="0"/>
              </a:rPr>
              <a:t>On-Site Activities </a:t>
            </a:r>
            <a:r>
              <a:rPr lang="en-AU" sz="2000" dirty="0">
                <a:latin typeface="Arial" panose="020B0604020202020204" pitchFamily="34" charset="0"/>
                <a:cs typeface="Arial" panose="020B0604020202020204" pitchFamily="34" charset="0"/>
              </a:rPr>
              <a:t>(Woodwork, Abseiling, BMX Biking, Water Slide, Arts, Laser Tag, many more)</a:t>
            </a:r>
          </a:p>
          <a:p>
            <a:pPr>
              <a:spcAft>
                <a:spcPts val="1600"/>
              </a:spcAft>
            </a:pPr>
            <a:r>
              <a:rPr lang="en-AU" sz="2000" b="1" dirty="0">
                <a:latin typeface="Arial" panose="020B0604020202020204" pitchFamily="34" charset="0"/>
                <a:cs typeface="Arial" panose="020B0604020202020204" pitchFamily="34" charset="0"/>
              </a:rPr>
              <a:t>Off-Site Activities </a:t>
            </a:r>
            <a:r>
              <a:rPr lang="en-AU" sz="2000" dirty="0">
                <a:latin typeface="Arial" panose="020B0604020202020204" pitchFamily="34" charset="0"/>
                <a:cs typeface="Arial" panose="020B0604020202020204" pitchFamily="34" charset="0"/>
              </a:rPr>
              <a:t>(Water Activities, Theme Parks, City Excursions)</a:t>
            </a:r>
          </a:p>
          <a:p>
            <a:pPr>
              <a:spcAft>
                <a:spcPts val="1600"/>
              </a:spcAft>
            </a:pPr>
            <a:r>
              <a:rPr lang="en-AU" sz="2000" b="1" dirty="0">
                <a:latin typeface="Arial" panose="020B0604020202020204" pitchFamily="34" charset="0"/>
                <a:cs typeface="Arial" panose="020B0604020202020204" pitchFamily="34" charset="0"/>
              </a:rPr>
              <a:t>Visiting The Mall </a:t>
            </a:r>
            <a:r>
              <a:rPr lang="en-AU" sz="2000" dirty="0">
                <a:latin typeface="Arial" panose="020B0604020202020204" pitchFamily="34" charset="0"/>
                <a:cs typeface="Arial" panose="020B0604020202020204" pitchFamily="34" charset="0"/>
              </a:rPr>
              <a:t>(Contingent HQ’s, Mini Arena, Shops)</a:t>
            </a:r>
          </a:p>
          <a:p>
            <a:pPr>
              <a:spcAft>
                <a:spcPts val="1600"/>
              </a:spcAft>
            </a:pPr>
            <a:r>
              <a:rPr lang="en-AU" sz="2000" b="1" dirty="0">
                <a:latin typeface="Arial" panose="020B0604020202020204" pitchFamily="34" charset="0"/>
                <a:cs typeface="Arial" panose="020B0604020202020204" pitchFamily="34" charset="0"/>
              </a:rPr>
              <a:t>Entertainment</a:t>
            </a:r>
            <a:r>
              <a:rPr lang="en-AU" sz="2000" dirty="0">
                <a:latin typeface="Arial" panose="020B0604020202020204" pitchFamily="34" charset="0"/>
                <a:cs typeface="Arial" panose="020B0604020202020204" pitchFamily="34" charset="0"/>
              </a:rPr>
              <a:t> (Arena shows, AJ’s Got Talent, Discos)</a:t>
            </a:r>
          </a:p>
        </p:txBody>
      </p:sp>
      <p:pic>
        <p:nvPicPr>
          <p:cNvPr id="5" name="Picture 4" descr="A child sliding down a slide&#10;&#10;Description automatically generated">
            <a:extLst>
              <a:ext uri="{FF2B5EF4-FFF2-40B4-BE49-F238E27FC236}">
                <a16:creationId xmlns:a16="http://schemas.microsoft.com/office/drawing/2014/main" id="{6D6581FC-FA97-C772-1438-396CCD04E7F9}"/>
              </a:ext>
            </a:extLst>
          </p:cNvPr>
          <p:cNvPicPr>
            <a:picLocks noChangeAspect="1"/>
          </p:cNvPicPr>
          <p:nvPr/>
        </p:nvPicPr>
        <p:blipFill rotWithShape="1">
          <a:blip r:embed="rId2">
            <a:extLst>
              <a:ext uri="{28A0092B-C50C-407E-A947-70E740481C1C}">
                <a14:useLocalDpi xmlns:a14="http://schemas.microsoft.com/office/drawing/2010/main" val="0"/>
              </a:ext>
            </a:extLst>
          </a:blip>
          <a:srcRect t="18712"/>
          <a:stretch/>
        </p:blipFill>
        <p:spPr>
          <a:xfrm>
            <a:off x="7668491" y="357034"/>
            <a:ext cx="3059359" cy="3730337"/>
          </a:xfrm>
          <a:prstGeom prst="rect">
            <a:avLst/>
          </a:prstGeom>
          <a:effectLst>
            <a:outerShdw blurRad="50800" dist="38100" dir="2700000" algn="tl" rotWithShape="0">
              <a:prstClr val="black">
                <a:alpha val="40000"/>
              </a:prstClr>
            </a:outerShdw>
          </a:effectLst>
        </p:spPr>
      </p:pic>
      <p:pic>
        <p:nvPicPr>
          <p:cNvPr id="7" name="Picture 6" descr="A group of people climbing a rock wall&#10;&#10;Description automatically generated">
            <a:extLst>
              <a:ext uri="{FF2B5EF4-FFF2-40B4-BE49-F238E27FC236}">
                <a16:creationId xmlns:a16="http://schemas.microsoft.com/office/drawing/2014/main" id="{1A4B4156-AE0D-7061-2BA0-71436735B168}"/>
              </a:ext>
            </a:extLst>
          </p:cNvPr>
          <p:cNvPicPr>
            <a:picLocks noChangeAspect="1"/>
          </p:cNvPicPr>
          <p:nvPr/>
        </p:nvPicPr>
        <p:blipFill rotWithShape="1">
          <a:blip r:embed="rId3">
            <a:extLst>
              <a:ext uri="{28A0092B-C50C-407E-A947-70E740481C1C}">
                <a14:useLocalDpi xmlns:a14="http://schemas.microsoft.com/office/drawing/2010/main" val="0"/>
              </a:ext>
            </a:extLst>
          </a:blip>
          <a:srcRect t="6969" b="6515"/>
          <a:stretch/>
        </p:blipFill>
        <p:spPr>
          <a:xfrm>
            <a:off x="9092938" y="2763982"/>
            <a:ext cx="2657371" cy="34705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5092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0C4F-3B4E-DB58-54B6-A77292A70FD3}"/>
              </a:ext>
            </a:extLst>
          </p:cNvPr>
          <p:cNvSpPr>
            <a:spLocks noGrp="1"/>
          </p:cNvSpPr>
          <p:nvPr>
            <p:ph type="title"/>
          </p:nvPr>
        </p:nvSpPr>
        <p:spPr>
          <a:xfrm>
            <a:off x="441690" y="357034"/>
            <a:ext cx="9857509" cy="704330"/>
          </a:xfrm>
        </p:spPr>
        <p:txBody>
          <a:bodyPr>
            <a:normAutofit/>
          </a:bodyPr>
          <a:lstStyle/>
          <a:p>
            <a:r>
              <a:rPr lang="en-AU" sz="3600" b="1" dirty="0">
                <a:latin typeface="Arial" panose="020B0604020202020204" pitchFamily="34" charset="0"/>
                <a:cs typeface="Arial" panose="020B0604020202020204" pitchFamily="34" charset="0"/>
              </a:rPr>
              <a:t>How does a Jamboree work?</a:t>
            </a:r>
          </a:p>
        </p:txBody>
      </p:sp>
      <p:sp>
        <p:nvSpPr>
          <p:cNvPr id="3" name="Content Placeholder 2">
            <a:extLst>
              <a:ext uri="{FF2B5EF4-FFF2-40B4-BE49-F238E27FC236}">
                <a16:creationId xmlns:a16="http://schemas.microsoft.com/office/drawing/2014/main" id="{8FD3A449-166C-70BD-FBEB-3A2FEF33CB23}"/>
              </a:ext>
            </a:extLst>
          </p:cNvPr>
          <p:cNvSpPr>
            <a:spLocks noGrp="1"/>
          </p:cNvSpPr>
          <p:nvPr>
            <p:ph idx="1"/>
          </p:nvPr>
        </p:nvSpPr>
        <p:spPr>
          <a:xfrm>
            <a:off x="441691" y="1019891"/>
            <a:ext cx="6754638" cy="4747063"/>
          </a:xfrm>
        </p:spPr>
        <p:txBody>
          <a:bodyPr>
            <a:normAutofit/>
          </a:bodyPr>
          <a:lstStyle/>
          <a:p>
            <a:pPr>
              <a:spcAft>
                <a:spcPts val="1600"/>
              </a:spcAft>
            </a:pPr>
            <a:r>
              <a:rPr lang="en-AU" sz="2000" dirty="0">
                <a:latin typeface="Arial" panose="020B0604020202020204" pitchFamily="34" charset="0"/>
                <a:cs typeface="Arial" panose="020B0604020202020204" pitchFamily="34" charset="0"/>
              </a:rPr>
              <a:t>The Jamboree will be made up of more than 200 units, each with their own campsite.</a:t>
            </a:r>
          </a:p>
          <a:p>
            <a:pPr>
              <a:spcAft>
                <a:spcPts val="1600"/>
              </a:spcAft>
            </a:pPr>
            <a:r>
              <a:rPr lang="en-AU" sz="2000" dirty="0">
                <a:latin typeface="Arial" panose="020B0604020202020204" pitchFamily="34" charset="0"/>
                <a:cs typeface="Arial" panose="020B0604020202020204" pitchFamily="34" charset="0"/>
              </a:rPr>
              <a:t>Each unit is made up of 36 Scouts/Venturers </a:t>
            </a:r>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(making 6 x Patrols of 6), and 4 Line Leaders</a:t>
            </a:r>
          </a:p>
          <a:p>
            <a:pPr>
              <a:spcAft>
                <a:spcPts val="1600"/>
              </a:spcAft>
            </a:pPr>
            <a:r>
              <a:rPr lang="en-AU" sz="2000" dirty="0">
                <a:latin typeface="Arial" panose="020B0604020202020204" pitchFamily="34" charset="0"/>
                <a:cs typeface="Arial" panose="020B0604020202020204" pitchFamily="34" charset="0"/>
              </a:rPr>
              <a:t>Each Adult Leader plays a different role in the unit. A Jamboree Scout Leader, who is responsible for the unit. Normally has experience in attending a Jamboree. The other three leaders focus on the areas of Equipment &amp; Gear (Quartermaster), Activities and Welfare.</a:t>
            </a:r>
          </a:p>
          <a:p>
            <a:pPr>
              <a:spcAft>
                <a:spcPts val="1600"/>
              </a:spcAft>
            </a:pPr>
            <a:r>
              <a:rPr lang="en-AU" sz="2000" dirty="0">
                <a:latin typeface="Arial" panose="020B0604020202020204" pitchFamily="34" charset="0"/>
                <a:cs typeface="Arial" panose="020B0604020202020204" pitchFamily="34" charset="0"/>
              </a:rPr>
              <a:t>Units are normally made of Scouts/Venturers and Leaders from approximately three scout groups from your state/branch, not always from your district/region. </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p:txBody>
      </p:sp>
      <p:pic>
        <p:nvPicPr>
          <p:cNvPr id="6" name="Picture 5" descr="A group of people wearing matching hats&#10;&#10;Description automatically generated">
            <a:extLst>
              <a:ext uri="{FF2B5EF4-FFF2-40B4-BE49-F238E27FC236}">
                <a16:creationId xmlns:a16="http://schemas.microsoft.com/office/drawing/2014/main" id="{62237958-A90E-99FD-027E-6971B5B07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947" y="546648"/>
            <a:ext cx="3720428" cy="2466963"/>
          </a:xfrm>
          <a:prstGeom prst="rect">
            <a:avLst/>
          </a:prstGeom>
        </p:spPr>
      </p:pic>
      <p:pic>
        <p:nvPicPr>
          <p:cNvPr id="9" name="Picture 8" descr="A group of people wearing matching outfits&#10;&#10;Description automatically generated">
            <a:extLst>
              <a:ext uri="{FF2B5EF4-FFF2-40B4-BE49-F238E27FC236}">
                <a16:creationId xmlns:a16="http://schemas.microsoft.com/office/drawing/2014/main" id="{CF3F80A9-5004-80EA-96AA-08807397C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204" y="2999543"/>
            <a:ext cx="4164453" cy="2773590"/>
          </a:xfrm>
          <a:prstGeom prst="rect">
            <a:avLst/>
          </a:prstGeom>
        </p:spPr>
      </p:pic>
    </p:spTree>
    <p:extLst>
      <p:ext uri="{BB962C8B-B14F-4D97-AF65-F5344CB8AC3E}">
        <p14:creationId xmlns:p14="http://schemas.microsoft.com/office/powerpoint/2010/main" val="57186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ED0EEE-3134-83DC-E78E-4A32548F65A4}"/>
              </a:ext>
            </a:extLst>
          </p:cNvPr>
          <p:cNvSpPr txBox="1"/>
          <p:nvPr/>
        </p:nvSpPr>
        <p:spPr>
          <a:xfrm>
            <a:off x="1892801" y="237574"/>
            <a:ext cx="24033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ENTERTAINMENT</a:t>
            </a:r>
          </a:p>
        </p:txBody>
      </p:sp>
      <p:pic>
        <p:nvPicPr>
          <p:cNvPr id="13" name="Picture 12" descr="A band performing on stage with a large crowd of people&#10;&#10;Description automatically generated">
            <a:extLst>
              <a:ext uri="{FF2B5EF4-FFF2-40B4-BE49-F238E27FC236}">
                <a16:creationId xmlns:a16="http://schemas.microsoft.com/office/drawing/2014/main" id="{90CA2EB6-CC45-8491-8715-11F3DF39E42A}"/>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8152" r="4412"/>
          <a:stretch/>
        </p:blipFill>
        <p:spPr>
          <a:xfrm>
            <a:off x="1131781" y="505446"/>
            <a:ext cx="3925373" cy="2212371"/>
          </a:xfrm>
          <a:prstGeom prst="rect">
            <a:avLst/>
          </a:prstGeom>
        </p:spPr>
      </p:pic>
      <p:pic>
        <p:nvPicPr>
          <p:cNvPr id="14" name="Picture 13" descr="A group of young boys posing for a photo&#10;&#10;Description automatically generated">
            <a:extLst>
              <a:ext uri="{FF2B5EF4-FFF2-40B4-BE49-F238E27FC236}">
                <a16:creationId xmlns:a16="http://schemas.microsoft.com/office/drawing/2014/main" id="{D16965BA-FC5F-4A4B-8078-10965D8D4411}"/>
              </a:ext>
            </a:extLst>
          </p:cNvPr>
          <p:cNvPicPr>
            <a:picLocks noChangeAspect="1"/>
          </p:cNvPicPr>
          <p:nvPr/>
        </p:nvPicPr>
        <p:blipFill rotWithShape="1">
          <a:blip r:embed="rId3">
            <a:extLst>
              <a:ext uri="{28A0092B-C50C-407E-A947-70E740481C1C}">
                <a14:useLocalDpi xmlns:a14="http://schemas.microsoft.com/office/drawing/2010/main" val="0"/>
              </a:ext>
            </a:extLst>
          </a:blip>
          <a:srcRect t="5535" b="13008"/>
          <a:stretch/>
        </p:blipFill>
        <p:spPr>
          <a:xfrm>
            <a:off x="6559790" y="505446"/>
            <a:ext cx="4088010" cy="2212371"/>
          </a:xfrm>
          <a:prstGeom prst="rect">
            <a:avLst/>
          </a:prstGeom>
          <a:effectLst>
            <a:outerShdw blurRad="558800" dist="38100" dir="2700000" sx="101000" sy="101000" algn="tl" rotWithShape="0">
              <a:prstClr val="black">
                <a:alpha val="24000"/>
              </a:prstClr>
            </a:outerShdw>
          </a:effectLst>
        </p:spPr>
      </p:pic>
      <p:sp>
        <p:nvSpPr>
          <p:cNvPr id="15" name="TextBox 14">
            <a:extLst>
              <a:ext uri="{FF2B5EF4-FFF2-40B4-BE49-F238E27FC236}">
                <a16:creationId xmlns:a16="http://schemas.microsoft.com/office/drawing/2014/main" id="{FF5568BC-49B4-BFEE-25DA-80DD65C961CA}"/>
              </a:ext>
            </a:extLst>
          </p:cNvPr>
          <p:cNvSpPr txBox="1"/>
          <p:nvPr/>
        </p:nvSpPr>
        <p:spPr>
          <a:xfrm>
            <a:off x="7402128" y="232523"/>
            <a:ext cx="24033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BADGE SWAPPING</a:t>
            </a:r>
          </a:p>
        </p:txBody>
      </p:sp>
      <p:sp>
        <p:nvSpPr>
          <p:cNvPr id="16" name="TextBox 15">
            <a:extLst>
              <a:ext uri="{FF2B5EF4-FFF2-40B4-BE49-F238E27FC236}">
                <a16:creationId xmlns:a16="http://schemas.microsoft.com/office/drawing/2014/main" id="{6E67D0C4-8C8A-BFAE-EB5C-5DAB7605992D}"/>
              </a:ext>
            </a:extLst>
          </p:cNvPr>
          <p:cNvSpPr txBox="1"/>
          <p:nvPr/>
        </p:nvSpPr>
        <p:spPr>
          <a:xfrm>
            <a:off x="7402128" y="2869680"/>
            <a:ext cx="24033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GATEWAYS</a:t>
            </a:r>
          </a:p>
        </p:txBody>
      </p:sp>
      <p:sp>
        <p:nvSpPr>
          <p:cNvPr id="17" name="TextBox 16">
            <a:extLst>
              <a:ext uri="{FF2B5EF4-FFF2-40B4-BE49-F238E27FC236}">
                <a16:creationId xmlns:a16="http://schemas.microsoft.com/office/drawing/2014/main" id="{6EFDE8A5-B26C-F38F-DE39-AB242413F55E}"/>
              </a:ext>
            </a:extLst>
          </p:cNvPr>
          <p:cNvSpPr txBox="1"/>
          <p:nvPr/>
        </p:nvSpPr>
        <p:spPr>
          <a:xfrm>
            <a:off x="1892801" y="2869680"/>
            <a:ext cx="24033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CAMP LIFE</a:t>
            </a:r>
          </a:p>
        </p:txBody>
      </p:sp>
      <p:pic>
        <p:nvPicPr>
          <p:cNvPr id="19" name="Picture 18" descr="A group of people serving food&#10;&#10;Description automatically generated">
            <a:extLst>
              <a:ext uri="{FF2B5EF4-FFF2-40B4-BE49-F238E27FC236}">
                <a16:creationId xmlns:a16="http://schemas.microsoft.com/office/drawing/2014/main" id="{A3354858-D14D-3D08-694B-4A0C4BA9298A}"/>
              </a:ext>
            </a:extLst>
          </p:cNvPr>
          <p:cNvPicPr>
            <a:picLocks noChangeAspect="1"/>
          </p:cNvPicPr>
          <p:nvPr/>
        </p:nvPicPr>
        <p:blipFill rotWithShape="1">
          <a:blip r:embed="rId4">
            <a:extLst>
              <a:ext uri="{28A0092B-C50C-407E-A947-70E740481C1C}">
                <a14:useLocalDpi xmlns:a14="http://schemas.microsoft.com/office/drawing/2010/main" val="0"/>
              </a:ext>
            </a:extLst>
          </a:blip>
          <a:srcRect t="15684"/>
          <a:stretch/>
        </p:blipFill>
        <p:spPr>
          <a:xfrm>
            <a:off x="1128971" y="3151863"/>
            <a:ext cx="3928183" cy="2212371"/>
          </a:xfrm>
          <a:prstGeom prst="rect">
            <a:avLst/>
          </a:prstGeom>
        </p:spPr>
      </p:pic>
      <p:pic>
        <p:nvPicPr>
          <p:cNvPr id="21" name="Picture 20" descr="A group of tents in a camp&#10;&#10;Description automatically generated">
            <a:extLst>
              <a:ext uri="{FF2B5EF4-FFF2-40B4-BE49-F238E27FC236}">
                <a16:creationId xmlns:a16="http://schemas.microsoft.com/office/drawing/2014/main" id="{99609C92-FEB0-170A-CC17-3A178815CC95}"/>
              </a:ext>
            </a:extLst>
          </p:cNvPr>
          <p:cNvPicPr>
            <a:picLocks noChangeAspect="1"/>
          </p:cNvPicPr>
          <p:nvPr/>
        </p:nvPicPr>
        <p:blipFill rotWithShape="1">
          <a:blip r:embed="rId5">
            <a:extLst>
              <a:ext uri="{28A0092B-C50C-407E-A947-70E740481C1C}">
                <a14:useLocalDpi xmlns:a14="http://schemas.microsoft.com/office/drawing/2010/main" val="0"/>
              </a:ext>
            </a:extLst>
          </a:blip>
          <a:srcRect t="8811" b="9932"/>
          <a:stretch/>
        </p:blipFill>
        <p:spPr>
          <a:xfrm>
            <a:off x="6559790" y="3151863"/>
            <a:ext cx="4088010" cy="2212371"/>
          </a:xfrm>
          <a:prstGeom prst="rect">
            <a:avLst/>
          </a:prstGeom>
        </p:spPr>
      </p:pic>
    </p:spTree>
    <p:extLst>
      <p:ext uri="{BB962C8B-B14F-4D97-AF65-F5344CB8AC3E}">
        <p14:creationId xmlns:p14="http://schemas.microsoft.com/office/powerpoint/2010/main" val="2718187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51BCD5ADA98D4FB4D3481A32380729" ma:contentTypeVersion="10" ma:contentTypeDescription="Create a new document." ma:contentTypeScope="" ma:versionID="7ca6bfa256a3d94b62cc28decc9aa9fc">
  <xsd:schema xmlns:xsd="http://www.w3.org/2001/XMLSchema" xmlns:xs="http://www.w3.org/2001/XMLSchema" xmlns:p="http://schemas.microsoft.com/office/2006/metadata/properties" xmlns:ns2="3b3a71eb-d6da-4fa0-9c63-8f9e61092118" targetNamespace="http://schemas.microsoft.com/office/2006/metadata/properties" ma:root="true" ma:fieldsID="80cbb450b66f9fac3264b2e9cbdb6b53" ns2:_="">
    <xsd:import namespace="3b3a71eb-d6da-4fa0-9c63-8f9e610921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a71eb-d6da-4fa0-9c63-8f9e61092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576982-9902-4E38-BB77-949CFC2C715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AD65BE-4553-4B90-8DFF-BA270250122C}">
  <ds:schemaRefs>
    <ds:schemaRef ds:uri="http://schemas.microsoft.com/sharepoint/v3/contenttype/forms"/>
  </ds:schemaRefs>
</ds:datastoreItem>
</file>

<file path=customXml/itemProps3.xml><?xml version="1.0" encoding="utf-8"?>
<ds:datastoreItem xmlns:ds="http://schemas.openxmlformats.org/officeDocument/2006/customXml" ds:itemID="{51C0D3B1-AA82-433A-98E6-49DBCB3A8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a71eb-d6da-4fa0-9c63-8f9e610921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7430</TotalTime>
  <Words>1438</Words>
  <Application>Microsoft Macintosh PowerPoint</Application>
  <PresentationFormat>Widescreen</PresentationFormat>
  <Paragraphs>104</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What is AJ2025?</vt:lpstr>
      <vt:lpstr>PowerPoint Presentation</vt:lpstr>
      <vt:lpstr>What is a Jamboree?</vt:lpstr>
      <vt:lpstr>When and where is the Jamboree?</vt:lpstr>
      <vt:lpstr>Why go to a Jamboree?</vt:lpstr>
      <vt:lpstr>What do you do at a Jamboree?</vt:lpstr>
      <vt:lpstr>How does a Jamboree work?</vt:lpstr>
      <vt:lpstr>PowerPoint Presentation</vt:lpstr>
      <vt:lpstr>What is a Contingent?</vt:lpstr>
      <vt:lpstr>How do you qualify to attend the Jamboree?</vt:lpstr>
      <vt:lpstr>How do you qualify to attend the Jamboree?</vt:lpstr>
      <vt:lpstr>How do you qualify to attend the Jamboree?</vt:lpstr>
      <vt:lpstr>How do you qualify to attend the Jamboree?</vt:lpstr>
      <vt:lpstr>Journey to the Jamboree</vt:lpstr>
      <vt:lpstr>What is the cost to attend the Jamboree?</vt:lpstr>
      <vt:lpstr>What to do now?</vt:lpstr>
      <vt:lpstr>Contingent Contacts</vt:lpstr>
      <vt:lpstr>For more info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AJ2025 Information Night PowerPoint</dc:title>
  <dc:subject/>
  <dc:creator>Ryan D. Sodziak</dc:creator>
  <cp:keywords/>
  <dc:description/>
  <cp:lastModifiedBy>Darcy Bonser</cp:lastModifiedBy>
  <cp:revision>45</cp:revision>
  <dcterms:created xsi:type="dcterms:W3CDTF">2022-12-14T03:35:51Z</dcterms:created>
  <dcterms:modified xsi:type="dcterms:W3CDTF">2024-02-19T11:14:23Z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0x0101009A51BCD5ADA98D4FB4D3481A32380729</vt:lpwstr>
  </property>
</Properties>
</file>